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6" r:id="rId1"/>
  </p:sldMasterIdLst>
  <p:notesMasterIdLst>
    <p:notesMasterId r:id="rId11"/>
  </p:notesMasterIdLst>
  <p:sldIdLst>
    <p:sldId id="256" r:id="rId2"/>
    <p:sldId id="262" r:id="rId3"/>
    <p:sldId id="303" r:id="rId4"/>
    <p:sldId id="258" r:id="rId5"/>
    <p:sldId id="257" r:id="rId6"/>
    <p:sldId id="259" r:id="rId7"/>
    <p:sldId id="430" r:id="rId8"/>
    <p:sldId id="431"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CD1AD-FCEE-4DA9-8AFD-52017438E0D0}" v="23" dt="2023-10-10T18:01:52.395"/>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8040" autoAdjust="0"/>
  </p:normalViewPr>
  <p:slideViewPr>
    <p:cSldViewPr snapToGrid="0">
      <p:cViewPr varScale="1">
        <p:scale>
          <a:sx n="98" d="100"/>
          <a:sy n="98" d="100"/>
        </p:scale>
        <p:origin x="1074"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4.xml.rels><?xml version="1.0" encoding="UTF-8" standalone="yes"?>
<Relationships xmlns="http://schemas.openxmlformats.org/package/2006/relationships"><Relationship Id="rId3" Type="http://schemas.openxmlformats.org/officeDocument/2006/relationships/image" Target="../media/image14.svg"/><Relationship Id="rId7" Type="http://schemas.openxmlformats.org/officeDocument/2006/relationships/image" Target="../media/image18.svg"/><Relationship Id="rId2" Type="http://schemas.openxmlformats.org/officeDocument/2006/relationships/image" Target="../media/image13.png"/><Relationship Id="rId1" Type="http://schemas.openxmlformats.org/officeDocument/2006/relationships/hyperlink" Target="mailto:YeY@michigan.gov" TargetMode="External"/><Relationship Id="rId6" Type="http://schemas.openxmlformats.org/officeDocument/2006/relationships/image" Target="../media/image17.png"/><Relationship Id="rId5" Type="http://schemas.openxmlformats.org/officeDocument/2006/relationships/image" Target="../media/image16.svg"/><Relationship Id="rId4" Type="http://schemas.openxmlformats.org/officeDocument/2006/relationships/image" Target="../media/image15.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8.svg"/><Relationship Id="rId2" Type="http://schemas.openxmlformats.org/officeDocument/2006/relationships/image" Target="../media/image14.svg"/><Relationship Id="rId1" Type="http://schemas.openxmlformats.org/officeDocument/2006/relationships/image" Target="../media/image13.png"/><Relationship Id="rId6" Type="http://schemas.openxmlformats.org/officeDocument/2006/relationships/image" Target="../media/image17.png"/><Relationship Id="rId5" Type="http://schemas.openxmlformats.org/officeDocument/2006/relationships/hyperlink" Target="mailto:YeY@michigan.gov" TargetMode="External"/><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29CC57-BCC3-4ED2-B689-4A7933B6D109}" type="doc">
      <dgm:prSet loTypeId="urn:microsoft.com/office/officeart/2005/8/layout/list1" loCatId="list" qsTypeId="urn:microsoft.com/office/officeart/2005/8/quickstyle/simple1" qsCatId="simple" csTypeId="urn:microsoft.com/office/officeart/2005/8/colors/colorful1" csCatId="colorful"/>
      <dgm:spPr/>
      <dgm:t>
        <a:bodyPr/>
        <a:lstStyle/>
        <a:p>
          <a:endParaRPr lang="en-US"/>
        </a:p>
      </dgm:t>
    </dgm:pt>
    <dgm:pt modelId="{55F58AE8-C022-4ADC-9FCB-FC0AA40744CC}">
      <dgm:prSet/>
      <dgm:spPr/>
      <dgm:t>
        <a:bodyPr/>
        <a:lstStyle/>
        <a:p>
          <a:r>
            <a:rPr lang="en-US"/>
            <a:t>CTE concentrators who exited during the reporting year</a:t>
          </a:r>
        </a:p>
      </dgm:t>
    </dgm:pt>
    <dgm:pt modelId="{3CFF10D9-00CF-47FA-8B80-A18010DD199A}" type="parTrans" cxnId="{82910A15-1850-4799-B742-469584D5AD2B}">
      <dgm:prSet/>
      <dgm:spPr/>
      <dgm:t>
        <a:bodyPr/>
        <a:lstStyle/>
        <a:p>
          <a:endParaRPr lang="en-US"/>
        </a:p>
      </dgm:t>
    </dgm:pt>
    <dgm:pt modelId="{230F7D2F-D888-4974-A986-5330C824B0F8}" type="sibTrans" cxnId="{82910A15-1850-4799-B742-469584D5AD2B}">
      <dgm:prSet/>
      <dgm:spPr/>
      <dgm:t>
        <a:bodyPr/>
        <a:lstStyle/>
        <a:p>
          <a:endParaRPr lang="en-US"/>
        </a:p>
      </dgm:t>
    </dgm:pt>
    <dgm:pt modelId="{2637808F-65F6-48F5-B481-5DBFDF854C56}">
      <dgm:prSet/>
      <dgm:spPr/>
      <dgm:t>
        <a:bodyPr/>
        <a:lstStyle/>
        <a:p>
          <a:r>
            <a:rPr lang="en-US"/>
            <a:t>Were in placement 2</a:t>
          </a:r>
          <a:r>
            <a:rPr lang="en-US" baseline="30000"/>
            <a:t>nd</a:t>
          </a:r>
          <a:r>
            <a:rPr lang="en-US"/>
            <a:t> quarter after exiting high school:</a:t>
          </a:r>
        </a:p>
      </dgm:t>
    </dgm:pt>
    <dgm:pt modelId="{09E819E3-D68D-4423-8DDE-6C41BADB3014}" type="parTrans" cxnId="{260BA3EA-994A-4DDF-8950-F16128DFD8CF}">
      <dgm:prSet/>
      <dgm:spPr/>
      <dgm:t>
        <a:bodyPr/>
        <a:lstStyle/>
        <a:p>
          <a:endParaRPr lang="en-US"/>
        </a:p>
      </dgm:t>
    </dgm:pt>
    <dgm:pt modelId="{5D666DFA-3B29-443E-A84B-101A3C472E18}" type="sibTrans" cxnId="{260BA3EA-994A-4DDF-8950-F16128DFD8CF}">
      <dgm:prSet/>
      <dgm:spPr/>
      <dgm:t>
        <a:bodyPr/>
        <a:lstStyle/>
        <a:p>
          <a:endParaRPr lang="en-US"/>
        </a:p>
      </dgm:t>
    </dgm:pt>
    <dgm:pt modelId="{F56320D5-68CD-4EE9-81AA-7BBEC526586D}">
      <dgm:prSet/>
      <dgm:spPr/>
      <dgm:t>
        <a:bodyPr/>
        <a:lstStyle/>
        <a:p>
          <a:r>
            <a:rPr lang="en-US"/>
            <a:t>Postsecondary Education/Advanced Training</a:t>
          </a:r>
        </a:p>
      </dgm:t>
    </dgm:pt>
    <dgm:pt modelId="{42BE14C1-E47E-48D7-BB55-E90817A215C2}" type="parTrans" cxnId="{C4E8CCE6-1DE2-45CB-94C5-1FAD1334E519}">
      <dgm:prSet/>
      <dgm:spPr/>
      <dgm:t>
        <a:bodyPr/>
        <a:lstStyle/>
        <a:p>
          <a:endParaRPr lang="en-US"/>
        </a:p>
      </dgm:t>
    </dgm:pt>
    <dgm:pt modelId="{4A6CF984-7C47-4CD1-99FC-EB1A6E2791FE}" type="sibTrans" cxnId="{C4E8CCE6-1DE2-45CB-94C5-1FAD1334E519}">
      <dgm:prSet/>
      <dgm:spPr/>
      <dgm:t>
        <a:bodyPr/>
        <a:lstStyle/>
        <a:p>
          <a:endParaRPr lang="en-US"/>
        </a:p>
      </dgm:t>
    </dgm:pt>
    <dgm:pt modelId="{8352739F-4EE4-4716-A67B-52B3EDF72F90}">
      <dgm:prSet/>
      <dgm:spPr/>
      <dgm:t>
        <a:bodyPr/>
        <a:lstStyle/>
        <a:p>
          <a:r>
            <a:rPr lang="en-US"/>
            <a:t>Employment</a:t>
          </a:r>
        </a:p>
      </dgm:t>
    </dgm:pt>
    <dgm:pt modelId="{B5C430DD-B81B-4C46-A818-D02922414C49}" type="parTrans" cxnId="{7E421BC7-DC75-45CD-98FA-5094BD6FF351}">
      <dgm:prSet/>
      <dgm:spPr/>
      <dgm:t>
        <a:bodyPr/>
        <a:lstStyle/>
        <a:p>
          <a:endParaRPr lang="en-US"/>
        </a:p>
      </dgm:t>
    </dgm:pt>
    <dgm:pt modelId="{9882D8E3-3A7F-44A3-9E60-63F3501D3A5A}" type="sibTrans" cxnId="{7E421BC7-DC75-45CD-98FA-5094BD6FF351}">
      <dgm:prSet/>
      <dgm:spPr/>
      <dgm:t>
        <a:bodyPr/>
        <a:lstStyle/>
        <a:p>
          <a:endParaRPr lang="en-US"/>
        </a:p>
      </dgm:t>
    </dgm:pt>
    <dgm:pt modelId="{D8AFF6EA-1966-4138-94B2-00733EC100C8}">
      <dgm:prSet/>
      <dgm:spPr/>
      <dgm:t>
        <a:bodyPr/>
        <a:lstStyle/>
        <a:p>
          <a:r>
            <a:rPr lang="en-US"/>
            <a:t>Military Service</a:t>
          </a:r>
        </a:p>
      </dgm:t>
    </dgm:pt>
    <dgm:pt modelId="{45E21541-661F-4BEF-AF5B-CAD01D589E83}" type="parTrans" cxnId="{51DD9F20-81F0-4426-B761-F88110D184C0}">
      <dgm:prSet/>
      <dgm:spPr/>
      <dgm:t>
        <a:bodyPr/>
        <a:lstStyle/>
        <a:p>
          <a:endParaRPr lang="en-US"/>
        </a:p>
      </dgm:t>
    </dgm:pt>
    <dgm:pt modelId="{10CB5A81-0445-48ED-93E9-1CAC46B52361}" type="sibTrans" cxnId="{51DD9F20-81F0-4426-B761-F88110D184C0}">
      <dgm:prSet/>
      <dgm:spPr/>
      <dgm:t>
        <a:bodyPr/>
        <a:lstStyle/>
        <a:p>
          <a:endParaRPr lang="en-US"/>
        </a:p>
      </dgm:t>
    </dgm:pt>
    <dgm:pt modelId="{BB732532-575E-4BE3-A158-734A3C633D9D}">
      <dgm:prSet/>
      <dgm:spPr/>
      <dgm:t>
        <a:bodyPr/>
        <a:lstStyle/>
        <a:p>
          <a:r>
            <a:rPr lang="en-US"/>
            <a:t>National and Community Service Programs</a:t>
          </a:r>
        </a:p>
      </dgm:t>
    </dgm:pt>
    <dgm:pt modelId="{0C430C4C-410E-4811-9FBB-FA0C21E0928F}" type="parTrans" cxnId="{AB27695A-061C-4E76-B4FB-FDC305AD2D84}">
      <dgm:prSet/>
      <dgm:spPr/>
      <dgm:t>
        <a:bodyPr/>
        <a:lstStyle/>
        <a:p>
          <a:endParaRPr lang="en-US"/>
        </a:p>
      </dgm:t>
    </dgm:pt>
    <dgm:pt modelId="{C76ECC67-EE6A-4F3E-9170-D5BD445ED5C4}" type="sibTrans" cxnId="{AB27695A-061C-4E76-B4FB-FDC305AD2D84}">
      <dgm:prSet/>
      <dgm:spPr/>
      <dgm:t>
        <a:bodyPr/>
        <a:lstStyle/>
        <a:p>
          <a:endParaRPr lang="en-US"/>
        </a:p>
      </dgm:t>
    </dgm:pt>
    <dgm:pt modelId="{5018D7E8-3200-4715-8473-96896DA22140}">
      <dgm:prSet/>
      <dgm:spPr/>
      <dgm:t>
        <a:bodyPr/>
        <a:lstStyle/>
        <a:p>
          <a:r>
            <a:rPr lang="en-US"/>
            <a:t>Peace Corps Volunteers</a:t>
          </a:r>
        </a:p>
      </dgm:t>
    </dgm:pt>
    <dgm:pt modelId="{E0306ED3-AB40-4FEE-8624-21D04F8FCEFC}" type="parTrans" cxnId="{F754C561-3891-4742-AB4F-5E8B6C2377DC}">
      <dgm:prSet/>
      <dgm:spPr/>
      <dgm:t>
        <a:bodyPr/>
        <a:lstStyle/>
        <a:p>
          <a:endParaRPr lang="en-US"/>
        </a:p>
      </dgm:t>
    </dgm:pt>
    <dgm:pt modelId="{637742F5-E92A-44BE-A2F0-A56502235FF7}" type="sibTrans" cxnId="{F754C561-3891-4742-AB4F-5E8B6C2377DC}">
      <dgm:prSet/>
      <dgm:spPr/>
      <dgm:t>
        <a:bodyPr/>
        <a:lstStyle/>
        <a:p>
          <a:endParaRPr lang="en-US"/>
        </a:p>
      </dgm:t>
    </dgm:pt>
    <dgm:pt modelId="{17C969F3-E2DA-42B4-B7EF-495F67770DB0}" type="pres">
      <dgm:prSet presAssocID="{4B29CC57-BCC3-4ED2-B689-4A7933B6D109}" presName="linear" presStyleCnt="0">
        <dgm:presLayoutVars>
          <dgm:dir/>
          <dgm:animLvl val="lvl"/>
          <dgm:resizeHandles val="exact"/>
        </dgm:presLayoutVars>
      </dgm:prSet>
      <dgm:spPr/>
    </dgm:pt>
    <dgm:pt modelId="{4832F24B-1AE4-4F82-92C1-621648A4758E}" type="pres">
      <dgm:prSet presAssocID="{55F58AE8-C022-4ADC-9FCB-FC0AA40744CC}" presName="parentLin" presStyleCnt="0"/>
      <dgm:spPr/>
    </dgm:pt>
    <dgm:pt modelId="{81285F8B-0BE7-4399-87D4-7E59EC486BA2}" type="pres">
      <dgm:prSet presAssocID="{55F58AE8-C022-4ADC-9FCB-FC0AA40744CC}" presName="parentLeftMargin" presStyleLbl="node1" presStyleIdx="0" presStyleCnt="2"/>
      <dgm:spPr/>
    </dgm:pt>
    <dgm:pt modelId="{A1721962-B295-4940-AD2E-720B039B82B1}" type="pres">
      <dgm:prSet presAssocID="{55F58AE8-C022-4ADC-9FCB-FC0AA40744CC}" presName="parentText" presStyleLbl="node1" presStyleIdx="0" presStyleCnt="2">
        <dgm:presLayoutVars>
          <dgm:chMax val="0"/>
          <dgm:bulletEnabled val="1"/>
        </dgm:presLayoutVars>
      </dgm:prSet>
      <dgm:spPr/>
    </dgm:pt>
    <dgm:pt modelId="{BC8F0347-C802-490A-AF43-F89CEC7AE0B7}" type="pres">
      <dgm:prSet presAssocID="{55F58AE8-C022-4ADC-9FCB-FC0AA40744CC}" presName="negativeSpace" presStyleCnt="0"/>
      <dgm:spPr/>
    </dgm:pt>
    <dgm:pt modelId="{49209D18-2124-4CC6-8EF3-A626E14A0F04}" type="pres">
      <dgm:prSet presAssocID="{55F58AE8-C022-4ADC-9FCB-FC0AA40744CC}" presName="childText" presStyleLbl="conFgAcc1" presStyleIdx="0" presStyleCnt="2">
        <dgm:presLayoutVars>
          <dgm:bulletEnabled val="1"/>
        </dgm:presLayoutVars>
      </dgm:prSet>
      <dgm:spPr/>
    </dgm:pt>
    <dgm:pt modelId="{C697A84D-DAF1-4265-B95E-FF663A61846B}" type="pres">
      <dgm:prSet presAssocID="{230F7D2F-D888-4974-A986-5330C824B0F8}" presName="spaceBetweenRectangles" presStyleCnt="0"/>
      <dgm:spPr/>
    </dgm:pt>
    <dgm:pt modelId="{207DE2A2-6DF1-480A-9FE1-6C398F16D0AC}" type="pres">
      <dgm:prSet presAssocID="{2637808F-65F6-48F5-B481-5DBFDF854C56}" presName="parentLin" presStyleCnt="0"/>
      <dgm:spPr/>
    </dgm:pt>
    <dgm:pt modelId="{9332C882-EF02-4EA0-A8B0-80B184F14DD9}" type="pres">
      <dgm:prSet presAssocID="{2637808F-65F6-48F5-B481-5DBFDF854C56}" presName="parentLeftMargin" presStyleLbl="node1" presStyleIdx="0" presStyleCnt="2"/>
      <dgm:spPr/>
    </dgm:pt>
    <dgm:pt modelId="{37DDBD54-F9F8-49F4-9240-19FDAE095115}" type="pres">
      <dgm:prSet presAssocID="{2637808F-65F6-48F5-B481-5DBFDF854C56}" presName="parentText" presStyleLbl="node1" presStyleIdx="1" presStyleCnt="2">
        <dgm:presLayoutVars>
          <dgm:chMax val="0"/>
          <dgm:bulletEnabled val="1"/>
        </dgm:presLayoutVars>
      </dgm:prSet>
      <dgm:spPr/>
    </dgm:pt>
    <dgm:pt modelId="{C201CC0E-E888-447C-8FF2-649DD6E64BC0}" type="pres">
      <dgm:prSet presAssocID="{2637808F-65F6-48F5-B481-5DBFDF854C56}" presName="negativeSpace" presStyleCnt="0"/>
      <dgm:spPr/>
    </dgm:pt>
    <dgm:pt modelId="{F629C231-23EC-4D91-A34E-062A16813652}" type="pres">
      <dgm:prSet presAssocID="{2637808F-65F6-48F5-B481-5DBFDF854C56}" presName="childText" presStyleLbl="conFgAcc1" presStyleIdx="1" presStyleCnt="2">
        <dgm:presLayoutVars>
          <dgm:bulletEnabled val="1"/>
        </dgm:presLayoutVars>
      </dgm:prSet>
      <dgm:spPr/>
    </dgm:pt>
  </dgm:ptLst>
  <dgm:cxnLst>
    <dgm:cxn modelId="{5528A803-0435-4727-9B27-3EF81A519BB3}" type="presOf" srcId="{BB732532-575E-4BE3-A158-734A3C633D9D}" destId="{F629C231-23EC-4D91-A34E-062A16813652}" srcOrd="0" destOrd="3" presId="urn:microsoft.com/office/officeart/2005/8/layout/list1"/>
    <dgm:cxn modelId="{9027E603-3F99-47F3-9304-F8E2AA37110D}" type="presOf" srcId="{55F58AE8-C022-4ADC-9FCB-FC0AA40744CC}" destId="{81285F8B-0BE7-4399-87D4-7E59EC486BA2}" srcOrd="0" destOrd="0" presId="urn:microsoft.com/office/officeart/2005/8/layout/list1"/>
    <dgm:cxn modelId="{82910A15-1850-4799-B742-469584D5AD2B}" srcId="{4B29CC57-BCC3-4ED2-B689-4A7933B6D109}" destId="{55F58AE8-C022-4ADC-9FCB-FC0AA40744CC}" srcOrd="0" destOrd="0" parTransId="{3CFF10D9-00CF-47FA-8B80-A18010DD199A}" sibTransId="{230F7D2F-D888-4974-A986-5330C824B0F8}"/>
    <dgm:cxn modelId="{7F55DE18-E462-479C-B53A-20E7F85C3C9E}" type="presOf" srcId="{2637808F-65F6-48F5-B481-5DBFDF854C56}" destId="{9332C882-EF02-4EA0-A8B0-80B184F14DD9}" srcOrd="0" destOrd="0" presId="urn:microsoft.com/office/officeart/2005/8/layout/list1"/>
    <dgm:cxn modelId="{51DD9F20-81F0-4426-B761-F88110D184C0}" srcId="{2637808F-65F6-48F5-B481-5DBFDF854C56}" destId="{D8AFF6EA-1966-4138-94B2-00733EC100C8}" srcOrd="2" destOrd="0" parTransId="{45E21541-661F-4BEF-AF5B-CAD01D589E83}" sibTransId="{10CB5A81-0445-48ED-93E9-1CAC46B52361}"/>
    <dgm:cxn modelId="{68FE7231-3A86-4448-8037-B7C31D56CC95}" type="presOf" srcId="{5018D7E8-3200-4715-8473-96896DA22140}" destId="{F629C231-23EC-4D91-A34E-062A16813652}" srcOrd="0" destOrd="4" presId="urn:microsoft.com/office/officeart/2005/8/layout/list1"/>
    <dgm:cxn modelId="{E806195E-71AB-4F45-9C43-568B9B56E08F}" type="presOf" srcId="{2637808F-65F6-48F5-B481-5DBFDF854C56}" destId="{37DDBD54-F9F8-49F4-9240-19FDAE095115}" srcOrd="1" destOrd="0" presId="urn:microsoft.com/office/officeart/2005/8/layout/list1"/>
    <dgm:cxn modelId="{F754C561-3891-4742-AB4F-5E8B6C2377DC}" srcId="{2637808F-65F6-48F5-B481-5DBFDF854C56}" destId="{5018D7E8-3200-4715-8473-96896DA22140}" srcOrd="4" destOrd="0" parTransId="{E0306ED3-AB40-4FEE-8624-21D04F8FCEFC}" sibTransId="{637742F5-E92A-44BE-A2F0-A56502235FF7}"/>
    <dgm:cxn modelId="{54063A6A-97D4-4A12-9DC3-266B0156B47F}" type="presOf" srcId="{D8AFF6EA-1966-4138-94B2-00733EC100C8}" destId="{F629C231-23EC-4D91-A34E-062A16813652}" srcOrd="0" destOrd="2" presId="urn:microsoft.com/office/officeart/2005/8/layout/list1"/>
    <dgm:cxn modelId="{85D5AA72-8AD7-4D65-B6E1-2BF041D9D1AF}" type="presOf" srcId="{4B29CC57-BCC3-4ED2-B689-4A7933B6D109}" destId="{17C969F3-E2DA-42B4-B7EF-495F67770DB0}" srcOrd="0" destOrd="0" presId="urn:microsoft.com/office/officeart/2005/8/layout/list1"/>
    <dgm:cxn modelId="{AB27695A-061C-4E76-B4FB-FDC305AD2D84}" srcId="{2637808F-65F6-48F5-B481-5DBFDF854C56}" destId="{BB732532-575E-4BE3-A158-734A3C633D9D}" srcOrd="3" destOrd="0" parTransId="{0C430C4C-410E-4811-9FBB-FA0C21E0928F}" sibTransId="{C76ECC67-EE6A-4F3E-9170-D5BD445ED5C4}"/>
    <dgm:cxn modelId="{9852299E-0545-4B00-8C5C-20A7DDF4D358}" type="presOf" srcId="{8352739F-4EE4-4716-A67B-52B3EDF72F90}" destId="{F629C231-23EC-4D91-A34E-062A16813652}" srcOrd="0" destOrd="1" presId="urn:microsoft.com/office/officeart/2005/8/layout/list1"/>
    <dgm:cxn modelId="{74A947C6-EA9E-4B92-9672-3CACE53D2487}" type="presOf" srcId="{F56320D5-68CD-4EE9-81AA-7BBEC526586D}" destId="{F629C231-23EC-4D91-A34E-062A16813652}" srcOrd="0" destOrd="0" presId="urn:microsoft.com/office/officeart/2005/8/layout/list1"/>
    <dgm:cxn modelId="{7E421BC7-DC75-45CD-98FA-5094BD6FF351}" srcId="{2637808F-65F6-48F5-B481-5DBFDF854C56}" destId="{8352739F-4EE4-4716-A67B-52B3EDF72F90}" srcOrd="1" destOrd="0" parTransId="{B5C430DD-B81B-4C46-A818-D02922414C49}" sibTransId="{9882D8E3-3A7F-44A3-9E60-63F3501D3A5A}"/>
    <dgm:cxn modelId="{4E16E8CD-9B6B-4ED9-873C-AB386A698CAC}" type="presOf" srcId="{55F58AE8-C022-4ADC-9FCB-FC0AA40744CC}" destId="{A1721962-B295-4940-AD2E-720B039B82B1}" srcOrd="1" destOrd="0" presId="urn:microsoft.com/office/officeart/2005/8/layout/list1"/>
    <dgm:cxn modelId="{C4E8CCE6-1DE2-45CB-94C5-1FAD1334E519}" srcId="{2637808F-65F6-48F5-B481-5DBFDF854C56}" destId="{F56320D5-68CD-4EE9-81AA-7BBEC526586D}" srcOrd="0" destOrd="0" parTransId="{42BE14C1-E47E-48D7-BB55-E90817A215C2}" sibTransId="{4A6CF984-7C47-4CD1-99FC-EB1A6E2791FE}"/>
    <dgm:cxn modelId="{260BA3EA-994A-4DDF-8950-F16128DFD8CF}" srcId="{4B29CC57-BCC3-4ED2-B689-4A7933B6D109}" destId="{2637808F-65F6-48F5-B481-5DBFDF854C56}" srcOrd="1" destOrd="0" parTransId="{09E819E3-D68D-4423-8DDE-6C41BADB3014}" sibTransId="{5D666DFA-3B29-443E-A84B-101A3C472E18}"/>
    <dgm:cxn modelId="{0908B3C0-B345-4B06-ABC9-58E45183DEF6}" type="presParOf" srcId="{17C969F3-E2DA-42B4-B7EF-495F67770DB0}" destId="{4832F24B-1AE4-4F82-92C1-621648A4758E}" srcOrd="0" destOrd="0" presId="urn:microsoft.com/office/officeart/2005/8/layout/list1"/>
    <dgm:cxn modelId="{25C255AD-25CC-4890-AB82-40C7ACDDDA10}" type="presParOf" srcId="{4832F24B-1AE4-4F82-92C1-621648A4758E}" destId="{81285F8B-0BE7-4399-87D4-7E59EC486BA2}" srcOrd="0" destOrd="0" presId="urn:microsoft.com/office/officeart/2005/8/layout/list1"/>
    <dgm:cxn modelId="{CE32B244-6818-4062-A2AF-0EE81F2FEF3C}" type="presParOf" srcId="{4832F24B-1AE4-4F82-92C1-621648A4758E}" destId="{A1721962-B295-4940-AD2E-720B039B82B1}" srcOrd="1" destOrd="0" presId="urn:microsoft.com/office/officeart/2005/8/layout/list1"/>
    <dgm:cxn modelId="{E7D990E9-44ED-4A78-BD43-489724F0BB46}" type="presParOf" srcId="{17C969F3-E2DA-42B4-B7EF-495F67770DB0}" destId="{BC8F0347-C802-490A-AF43-F89CEC7AE0B7}" srcOrd="1" destOrd="0" presId="urn:microsoft.com/office/officeart/2005/8/layout/list1"/>
    <dgm:cxn modelId="{5805453F-3279-4CE5-A012-EBAC93298753}" type="presParOf" srcId="{17C969F3-E2DA-42B4-B7EF-495F67770DB0}" destId="{49209D18-2124-4CC6-8EF3-A626E14A0F04}" srcOrd="2" destOrd="0" presId="urn:microsoft.com/office/officeart/2005/8/layout/list1"/>
    <dgm:cxn modelId="{8AD1E974-2BDA-4E94-9B96-5115DF3FD471}" type="presParOf" srcId="{17C969F3-E2DA-42B4-B7EF-495F67770DB0}" destId="{C697A84D-DAF1-4265-B95E-FF663A61846B}" srcOrd="3" destOrd="0" presId="urn:microsoft.com/office/officeart/2005/8/layout/list1"/>
    <dgm:cxn modelId="{C49FFC06-96EB-4BD5-8197-B20B90469128}" type="presParOf" srcId="{17C969F3-E2DA-42B4-B7EF-495F67770DB0}" destId="{207DE2A2-6DF1-480A-9FE1-6C398F16D0AC}" srcOrd="4" destOrd="0" presId="urn:microsoft.com/office/officeart/2005/8/layout/list1"/>
    <dgm:cxn modelId="{FC61404A-4BD8-440C-807A-253F2CB5DF31}" type="presParOf" srcId="{207DE2A2-6DF1-480A-9FE1-6C398F16D0AC}" destId="{9332C882-EF02-4EA0-A8B0-80B184F14DD9}" srcOrd="0" destOrd="0" presId="urn:microsoft.com/office/officeart/2005/8/layout/list1"/>
    <dgm:cxn modelId="{D810CF80-DC7D-4C2B-BD98-1334D92529D6}" type="presParOf" srcId="{207DE2A2-6DF1-480A-9FE1-6C398F16D0AC}" destId="{37DDBD54-F9F8-49F4-9240-19FDAE095115}" srcOrd="1" destOrd="0" presId="urn:microsoft.com/office/officeart/2005/8/layout/list1"/>
    <dgm:cxn modelId="{A87DF7B5-8B36-4F65-A00B-14AD5278547C}" type="presParOf" srcId="{17C969F3-E2DA-42B4-B7EF-495F67770DB0}" destId="{C201CC0E-E888-447C-8FF2-649DD6E64BC0}" srcOrd="5" destOrd="0" presId="urn:microsoft.com/office/officeart/2005/8/layout/list1"/>
    <dgm:cxn modelId="{6BB33D4B-8954-44E5-BEFF-75DAC541CB5E}" type="presParOf" srcId="{17C969F3-E2DA-42B4-B7EF-495F67770DB0}" destId="{F629C231-23EC-4D91-A34E-062A16813652}"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CC610C-C3DA-47FC-A62A-603F42DB0D68}"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1741ADAE-3100-46ED-BA4A-5EE8611F61DD}">
      <dgm:prSet custT="1"/>
      <dgm:spPr/>
      <dgm:t>
        <a:bodyPr/>
        <a:lstStyle/>
        <a:p>
          <a:r>
            <a:rPr lang="en-US" sz="1600" dirty="0"/>
            <a:t>Understand the importance of response rate to the quality of the CPI post-program placement indicator—3S1. </a:t>
          </a:r>
        </a:p>
      </dgm:t>
    </dgm:pt>
    <dgm:pt modelId="{BD9611C3-D5A4-43C2-84A4-167FC1D7E63E}" type="parTrans" cxnId="{35D38DD2-181D-44FA-ADB0-B7E9CFEBEDBA}">
      <dgm:prSet/>
      <dgm:spPr/>
      <dgm:t>
        <a:bodyPr/>
        <a:lstStyle/>
        <a:p>
          <a:endParaRPr lang="en-US"/>
        </a:p>
      </dgm:t>
    </dgm:pt>
    <dgm:pt modelId="{978D4254-54B1-40E9-B02A-1C3FFC883CCD}" type="sibTrans" cxnId="{35D38DD2-181D-44FA-ADB0-B7E9CFEBEDBA}">
      <dgm:prSet/>
      <dgm:spPr/>
      <dgm:t>
        <a:bodyPr/>
        <a:lstStyle/>
        <a:p>
          <a:endParaRPr lang="en-US"/>
        </a:p>
      </dgm:t>
    </dgm:pt>
    <dgm:pt modelId="{35DCC519-E1D7-4E5A-916A-A6E8A8FB154A}">
      <dgm:prSet custT="1"/>
      <dgm:spPr/>
      <dgm:t>
        <a:bodyPr/>
        <a:lstStyle/>
        <a:p>
          <a:r>
            <a:rPr lang="en-US" sz="1600" dirty="0"/>
            <a:t>Perkins V requires states to report post-program placement of all CTE Concentrators. This means that we need to make a good faith effort to survey all qualified concentrators, as well as a good response rate to accurately portray all concentrators in the state. </a:t>
          </a:r>
        </a:p>
      </dgm:t>
    </dgm:pt>
    <dgm:pt modelId="{47E31B75-6744-4F4D-A214-A10CC812EADA}" type="parTrans" cxnId="{07991F94-AA1C-465E-9EE0-04BD604E9C89}">
      <dgm:prSet/>
      <dgm:spPr/>
      <dgm:t>
        <a:bodyPr/>
        <a:lstStyle/>
        <a:p>
          <a:endParaRPr lang="en-US"/>
        </a:p>
      </dgm:t>
    </dgm:pt>
    <dgm:pt modelId="{227DB8CB-D6C5-4F2D-ABF3-3C8E4A69FEFA}" type="sibTrans" cxnId="{07991F94-AA1C-465E-9EE0-04BD604E9C89}">
      <dgm:prSet/>
      <dgm:spPr/>
      <dgm:t>
        <a:bodyPr/>
        <a:lstStyle/>
        <a:p>
          <a:endParaRPr lang="en-US"/>
        </a:p>
      </dgm:t>
    </dgm:pt>
    <dgm:pt modelId="{6116F1DE-2E3F-4716-A166-0808E306C9EE}">
      <dgm:prSet custT="1"/>
      <dgm:spPr/>
      <dgm:t>
        <a:bodyPr/>
        <a:lstStyle/>
        <a:p>
          <a:r>
            <a:rPr lang="en-US" sz="1600" dirty="0"/>
            <a:t>The value of the data collected through the Follow-Up Survey depends on an accurate report of the status of all concentrators. A good response rate is necessary to accurately portray all concentrators in the state. </a:t>
          </a:r>
        </a:p>
      </dgm:t>
    </dgm:pt>
    <dgm:pt modelId="{9BC9A266-99AD-47E6-855E-42673613A9C7}" type="parTrans" cxnId="{32430849-1752-48F9-9BC4-123BEA4A51FA}">
      <dgm:prSet/>
      <dgm:spPr/>
      <dgm:t>
        <a:bodyPr/>
        <a:lstStyle/>
        <a:p>
          <a:endParaRPr lang="en-US"/>
        </a:p>
      </dgm:t>
    </dgm:pt>
    <dgm:pt modelId="{72FE4517-7EB4-4B24-AAAF-3CFFB836F2D2}" type="sibTrans" cxnId="{32430849-1752-48F9-9BC4-123BEA4A51FA}">
      <dgm:prSet/>
      <dgm:spPr/>
      <dgm:t>
        <a:bodyPr/>
        <a:lstStyle/>
        <a:p>
          <a:endParaRPr lang="en-US"/>
        </a:p>
      </dgm:t>
    </dgm:pt>
    <dgm:pt modelId="{902B0DFD-0144-4C74-8815-5D9C6F93EDDA}">
      <dgm:prSet custT="1"/>
      <dgm:spPr/>
      <dgm:t>
        <a:bodyPr/>
        <a:lstStyle/>
        <a:p>
          <a:r>
            <a:rPr lang="en-US" sz="1600" dirty="0"/>
            <a:t>Previous verification studies have shown that districts with low response rates often under-report their placement rates because they failed to reach students who were employed during regular weekdays. </a:t>
          </a:r>
        </a:p>
      </dgm:t>
    </dgm:pt>
    <dgm:pt modelId="{D2AEA2C2-453F-4840-842F-CBD27C411FD4}" type="parTrans" cxnId="{9D6F3AE0-F574-4208-818A-4ABBBA6EE71E}">
      <dgm:prSet/>
      <dgm:spPr/>
      <dgm:t>
        <a:bodyPr/>
        <a:lstStyle/>
        <a:p>
          <a:endParaRPr lang="en-US"/>
        </a:p>
      </dgm:t>
    </dgm:pt>
    <dgm:pt modelId="{8A207135-FEB1-40A6-A85A-7F02963E88C4}" type="sibTrans" cxnId="{9D6F3AE0-F574-4208-818A-4ABBBA6EE71E}">
      <dgm:prSet/>
      <dgm:spPr/>
      <dgm:t>
        <a:bodyPr/>
        <a:lstStyle/>
        <a:p>
          <a:endParaRPr lang="en-US"/>
        </a:p>
      </dgm:t>
    </dgm:pt>
    <dgm:pt modelId="{CDC26B81-0531-4084-915E-5BA176B81578}" type="pres">
      <dgm:prSet presAssocID="{94CC610C-C3DA-47FC-A62A-603F42DB0D68}" presName="root" presStyleCnt="0">
        <dgm:presLayoutVars>
          <dgm:dir/>
          <dgm:resizeHandles val="exact"/>
        </dgm:presLayoutVars>
      </dgm:prSet>
      <dgm:spPr/>
    </dgm:pt>
    <dgm:pt modelId="{E1715A4F-A77C-43F0-ABAB-686C8DEF4D37}" type="pres">
      <dgm:prSet presAssocID="{1741ADAE-3100-46ED-BA4A-5EE8611F61DD}" presName="compNode" presStyleCnt="0"/>
      <dgm:spPr/>
    </dgm:pt>
    <dgm:pt modelId="{93812C33-0748-4D8C-91C3-0ACAC8D9EA35}" type="pres">
      <dgm:prSet presAssocID="{1741ADAE-3100-46ED-BA4A-5EE8611F61DD}" presName="iconRect" presStyleLbl="node1" presStyleIdx="0" presStyleCnt="4" custScaleX="168693" custScaleY="13873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esentation with Checklist"/>
        </a:ext>
      </dgm:extLst>
    </dgm:pt>
    <dgm:pt modelId="{EC6C9817-E74C-45C0-B7D0-BE46A8B98FC3}" type="pres">
      <dgm:prSet presAssocID="{1741ADAE-3100-46ED-BA4A-5EE8611F61DD}" presName="spaceRect" presStyleCnt="0"/>
      <dgm:spPr/>
    </dgm:pt>
    <dgm:pt modelId="{19B40CC4-43E3-43B7-B12B-32B903F14D7A}" type="pres">
      <dgm:prSet presAssocID="{1741ADAE-3100-46ED-BA4A-5EE8611F61DD}" presName="textRect" presStyleLbl="revTx" presStyleIdx="0" presStyleCnt="4" custScaleX="128416">
        <dgm:presLayoutVars>
          <dgm:chMax val="1"/>
          <dgm:chPref val="1"/>
        </dgm:presLayoutVars>
      </dgm:prSet>
      <dgm:spPr/>
    </dgm:pt>
    <dgm:pt modelId="{F006D152-FAD3-4890-B098-315FE5E058B6}" type="pres">
      <dgm:prSet presAssocID="{978D4254-54B1-40E9-B02A-1C3FFC883CCD}" presName="sibTrans" presStyleCnt="0"/>
      <dgm:spPr/>
    </dgm:pt>
    <dgm:pt modelId="{630BE0CF-79BA-4009-820D-8309F4BA23F9}" type="pres">
      <dgm:prSet presAssocID="{35DCC519-E1D7-4E5A-916A-A6E8A8FB154A}" presName="compNode" presStyleCnt="0"/>
      <dgm:spPr/>
    </dgm:pt>
    <dgm:pt modelId="{8123ABAC-FF5A-44C2-AD21-BFC1E8955E3B}" type="pres">
      <dgm:prSet presAssocID="{35DCC519-E1D7-4E5A-916A-A6E8A8FB154A}" presName="iconRect" presStyleLbl="node1" presStyleIdx="1" presStyleCnt="4" custScaleX="152336" custScaleY="11988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80D93E00-2C5F-4DB6-AAAE-12A02E9AE139}" type="pres">
      <dgm:prSet presAssocID="{35DCC519-E1D7-4E5A-916A-A6E8A8FB154A}" presName="spaceRect" presStyleCnt="0"/>
      <dgm:spPr/>
    </dgm:pt>
    <dgm:pt modelId="{2FFCB9F1-C8EB-489B-80C8-89E202AE2493}" type="pres">
      <dgm:prSet presAssocID="{35DCC519-E1D7-4E5A-916A-A6E8A8FB154A}" presName="textRect" presStyleLbl="revTx" presStyleIdx="1" presStyleCnt="4" custScaleX="181860">
        <dgm:presLayoutVars>
          <dgm:chMax val="1"/>
          <dgm:chPref val="1"/>
        </dgm:presLayoutVars>
      </dgm:prSet>
      <dgm:spPr/>
    </dgm:pt>
    <dgm:pt modelId="{AB15EF25-740B-4AF1-9A0F-8C2B46FCB705}" type="pres">
      <dgm:prSet presAssocID="{227DB8CB-D6C5-4F2D-ABF3-3C8E4A69FEFA}" presName="sibTrans" presStyleCnt="0"/>
      <dgm:spPr/>
    </dgm:pt>
    <dgm:pt modelId="{94E6404B-4B6C-464C-AD14-349CBB5F1966}" type="pres">
      <dgm:prSet presAssocID="{6116F1DE-2E3F-4716-A166-0808E306C9EE}" presName="compNode" presStyleCnt="0"/>
      <dgm:spPr/>
    </dgm:pt>
    <dgm:pt modelId="{72289275-E3DC-4AD1-A0C4-766289380346}" type="pres">
      <dgm:prSet presAssocID="{6116F1DE-2E3F-4716-A166-0808E306C9EE}" presName="iconRect" presStyleLbl="node1" presStyleIdx="2" presStyleCnt="4" custScaleX="158035" custScaleY="11726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rt with Pulse"/>
        </a:ext>
      </dgm:extLst>
    </dgm:pt>
    <dgm:pt modelId="{46FF2BEA-BD2F-4770-A167-780C48197D5F}" type="pres">
      <dgm:prSet presAssocID="{6116F1DE-2E3F-4716-A166-0808E306C9EE}" presName="spaceRect" presStyleCnt="0"/>
      <dgm:spPr/>
    </dgm:pt>
    <dgm:pt modelId="{81A8F1B2-2A22-4EA2-B4B5-14A43271F11F}" type="pres">
      <dgm:prSet presAssocID="{6116F1DE-2E3F-4716-A166-0808E306C9EE}" presName="textRect" presStyleLbl="revTx" presStyleIdx="2" presStyleCnt="4" custScaleX="160907">
        <dgm:presLayoutVars>
          <dgm:chMax val="1"/>
          <dgm:chPref val="1"/>
        </dgm:presLayoutVars>
      </dgm:prSet>
      <dgm:spPr/>
    </dgm:pt>
    <dgm:pt modelId="{C91E8417-3674-422D-8889-FC467B8A3CAF}" type="pres">
      <dgm:prSet presAssocID="{72FE4517-7EB4-4B24-AAAF-3CFFB836F2D2}" presName="sibTrans" presStyleCnt="0"/>
      <dgm:spPr/>
    </dgm:pt>
    <dgm:pt modelId="{0F9E763C-FCFD-4B58-AEAC-33C1D84D8B86}" type="pres">
      <dgm:prSet presAssocID="{902B0DFD-0144-4C74-8815-5D9C6F93EDDA}" presName="compNode" presStyleCnt="0"/>
      <dgm:spPr/>
    </dgm:pt>
    <dgm:pt modelId="{CA8E9C3A-1F81-4460-811B-552F7DB46E50}" type="pres">
      <dgm:prSet presAssocID="{902B0DFD-0144-4C74-8815-5D9C6F93EDDA}" presName="iconRect" presStyleLbl="node1" presStyleIdx="3" presStyleCnt="4" custScaleX="147973" custScaleY="10469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ooks"/>
        </a:ext>
      </dgm:extLst>
    </dgm:pt>
    <dgm:pt modelId="{8641C352-5E44-4C69-A585-A84902BF1F54}" type="pres">
      <dgm:prSet presAssocID="{902B0DFD-0144-4C74-8815-5D9C6F93EDDA}" presName="spaceRect" presStyleCnt="0"/>
      <dgm:spPr/>
    </dgm:pt>
    <dgm:pt modelId="{52C9F02A-8D05-4CD1-94EF-44736F34FBFE}" type="pres">
      <dgm:prSet presAssocID="{902B0DFD-0144-4C74-8815-5D9C6F93EDDA}" presName="textRect" presStyleLbl="revTx" presStyleIdx="3" presStyleCnt="4" custScaleX="175657">
        <dgm:presLayoutVars>
          <dgm:chMax val="1"/>
          <dgm:chPref val="1"/>
        </dgm:presLayoutVars>
      </dgm:prSet>
      <dgm:spPr/>
    </dgm:pt>
  </dgm:ptLst>
  <dgm:cxnLst>
    <dgm:cxn modelId="{E1FBA21C-5607-4097-85DD-2F3333BD7FC6}" type="presOf" srcId="{35DCC519-E1D7-4E5A-916A-A6E8A8FB154A}" destId="{2FFCB9F1-C8EB-489B-80C8-89E202AE2493}" srcOrd="0" destOrd="0" presId="urn:microsoft.com/office/officeart/2018/2/layout/IconLabelList"/>
    <dgm:cxn modelId="{32430849-1752-48F9-9BC4-123BEA4A51FA}" srcId="{94CC610C-C3DA-47FC-A62A-603F42DB0D68}" destId="{6116F1DE-2E3F-4716-A166-0808E306C9EE}" srcOrd="2" destOrd="0" parTransId="{9BC9A266-99AD-47E6-855E-42673613A9C7}" sibTransId="{72FE4517-7EB4-4B24-AAAF-3CFFB836F2D2}"/>
    <dgm:cxn modelId="{FC2B9485-7DC9-4B9B-95D1-745BC627AD5A}" type="presOf" srcId="{6116F1DE-2E3F-4716-A166-0808E306C9EE}" destId="{81A8F1B2-2A22-4EA2-B4B5-14A43271F11F}" srcOrd="0" destOrd="0" presId="urn:microsoft.com/office/officeart/2018/2/layout/IconLabelList"/>
    <dgm:cxn modelId="{07991F94-AA1C-465E-9EE0-04BD604E9C89}" srcId="{94CC610C-C3DA-47FC-A62A-603F42DB0D68}" destId="{35DCC519-E1D7-4E5A-916A-A6E8A8FB154A}" srcOrd="1" destOrd="0" parTransId="{47E31B75-6744-4F4D-A214-A10CC812EADA}" sibTransId="{227DB8CB-D6C5-4F2D-ABF3-3C8E4A69FEFA}"/>
    <dgm:cxn modelId="{EE9315B5-9DCE-4949-99EA-0A2EF4482EAF}" type="presOf" srcId="{902B0DFD-0144-4C74-8815-5D9C6F93EDDA}" destId="{52C9F02A-8D05-4CD1-94EF-44736F34FBFE}" srcOrd="0" destOrd="0" presId="urn:microsoft.com/office/officeart/2018/2/layout/IconLabelList"/>
    <dgm:cxn modelId="{35B8DDC9-F886-403A-86CE-8651AE9B7905}" type="presOf" srcId="{1741ADAE-3100-46ED-BA4A-5EE8611F61DD}" destId="{19B40CC4-43E3-43B7-B12B-32B903F14D7A}" srcOrd="0" destOrd="0" presId="urn:microsoft.com/office/officeart/2018/2/layout/IconLabelList"/>
    <dgm:cxn modelId="{35D38DD2-181D-44FA-ADB0-B7E9CFEBEDBA}" srcId="{94CC610C-C3DA-47FC-A62A-603F42DB0D68}" destId="{1741ADAE-3100-46ED-BA4A-5EE8611F61DD}" srcOrd="0" destOrd="0" parTransId="{BD9611C3-D5A4-43C2-84A4-167FC1D7E63E}" sibTransId="{978D4254-54B1-40E9-B02A-1C3FFC883CCD}"/>
    <dgm:cxn modelId="{9EA38FDE-F65A-48F7-9DAD-70C45192154A}" type="presOf" srcId="{94CC610C-C3DA-47FC-A62A-603F42DB0D68}" destId="{CDC26B81-0531-4084-915E-5BA176B81578}" srcOrd="0" destOrd="0" presId="urn:microsoft.com/office/officeart/2018/2/layout/IconLabelList"/>
    <dgm:cxn modelId="{9D6F3AE0-F574-4208-818A-4ABBBA6EE71E}" srcId="{94CC610C-C3DA-47FC-A62A-603F42DB0D68}" destId="{902B0DFD-0144-4C74-8815-5D9C6F93EDDA}" srcOrd="3" destOrd="0" parTransId="{D2AEA2C2-453F-4840-842F-CBD27C411FD4}" sibTransId="{8A207135-FEB1-40A6-A85A-7F02963E88C4}"/>
    <dgm:cxn modelId="{7608FE4E-716C-4BA8-8DED-391DF74CD8C0}" type="presParOf" srcId="{CDC26B81-0531-4084-915E-5BA176B81578}" destId="{E1715A4F-A77C-43F0-ABAB-686C8DEF4D37}" srcOrd="0" destOrd="0" presId="urn:microsoft.com/office/officeart/2018/2/layout/IconLabelList"/>
    <dgm:cxn modelId="{A49BD401-502F-4C33-8DD1-19601623F46E}" type="presParOf" srcId="{E1715A4F-A77C-43F0-ABAB-686C8DEF4D37}" destId="{93812C33-0748-4D8C-91C3-0ACAC8D9EA35}" srcOrd="0" destOrd="0" presId="urn:microsoft.com/office/officeart/2018/2/layout/IconLabelList"/>
    <dgm:cxn modelId="{9778292D-8C69-44A8-A9DE-CF93A2D14BB2}" type="presParOf" srcId="{E1715A4F-A77C-43F0-ABAB-686C8DEF4D37}" destId="{EC6C9817-E74C-45C0-B7D0-BE46A8B98FC3}" srcOrd="1" destOrd="0" presId="urn:microsoft.com/office/officeart/2018/2/layout/IconLabelList"/>
    <dgm:cxn modelId="{090CC0D3-B1F1-4B20-9F4B-DA3442A0CA92}" type="presParOf" srcId="{E1715A4F-A77C-43F0-ABAB-686C8DEF4D37}" destId="{19B40CC4-43E3-43B7-B12B-32B903F14D7A}" srcOrd="2" destOrd="0" presId="urn:microsoft.com/office/officeart/2018/2/layout/IconLabelList"/>
    <dgm:cxn modelId="{E6D05224-1452-47A4-AE75-1D773975482E}" type="presParOf" srcId="{CDC26B81-0531-4084-915E-5BA176B81578}" destId="{F006D152-FAD3-4890-B098-315FE5E058B6}" srcOrd="1" destOrd="0" presId="urn:microsoft.com/office/officeart/2018/2/layout/IconLabelList"/>
    <dgm:cxn modelId="{FC88C8A5-8EFF-4C3C-B651-5B49E8BB53E5}" type="presParOf" srcId="{CDC26B81-0531-4084-915E-5BA176B81578}" destId="{630BE0CF-79BA-4009-820D-8309F4BA23F9}" srcOrd="2" destOrd="0" presId="urn:microsoft.com/office/officeart/2018/2/layout/IconLabelList"/>
    <dgm:cxn modelId="{6DD3DF41-E623-48E8-B872-FCB0745A144F}" type="presParOf" srcId="{630BE0CF-79BA-4009-820D-8309F4BA23F9}" destId="{8123ABAC-FF5A-44C2-AD21-BFC1E8955E3B}" srcOrd="0" destOrd="0" presId="urn:microsoft.com/office/officeart/2018/2/layout/IconLabelList"/>
    <dgm:cxn modelId="{738CE597-4F06-4F83-AE4E-A4C7070C76DA}" type="presParOf" srcId="{630BE0CF-79BA-4009-820D-8309F4BA23F9}" destId="{80D93E00-2C5F-4DB6-AAAE-12A02E9AE139}" srcOrd="1" destOrd="0" presId="urn:microsoft.com/office/officeart/2018/2/layout/IconLabelList"/>
    <dgm:cxn modelId="{6042A64A-0224-4CA2-90DE-9B040F9C7CA7}" type="presParOf" srcId="{630BE0CF-79BA-4009-820D-8309F4BA23F9}" destId="{2FFCB9F1-C8EB-489B-80C8-89E202AE2493}" srcOrd="2" destOrd="0" presId="urn:microsoft.com/office/officeart/2018/2/layout/IconLabelList"/>
    <dgm:cxn modelId="{32D89103-1645-4F07-A879-B593CD76D3AB}" type="presParOf" srcId="{CDC26B81-0531-4084-915E-5BA176B81578}" destId="{AB15EF25-740B-4AF1-9A0F-8C2B46FCB705}" srcOrd="3" destOrd="0" presId="urn:microsoft.com/office/officeart/2018/2/layout/IconLabelList"/>
    <dgm:cxn modelId="{5E66D71A-3EB7-4D8E-8450-FF9F5EADA30C}" type="presParOf" srcId="{CDC26B81-0531-4084-915E-5BA176B81578}" destId="{94E6404B-4B6C-464C-AD14-349CBB5F1966}" srcOrd="4" destOrd="0" presId="urn:microsoft.com/office/officeart/2018/2/layout/IconLabelList"/>
    <dgm:cxn modelId="{F6543D24-6E85-47D7-BC96-BD361A6DDF7F}" type="presParOf" srcId="{94E6404B-4B6C-464C-AD14-349CBB5F1966}" destId="{72289275-E3DC-4AD1-A0C4-766289380346}" srcOrd="0" destOrd="0" presId="urn:microsoft.com/office/officeart/2018/2/layout/IconLabelList"/>
    <dgm:cxn modelId="{2CB22604-7CD4-4D1E-BBEA-AC293F68B817}" type="presParOf" srcId="{94E6404B-4B6C-464C-AD14-349CBB5F1966}" destId="{46FF2BEA-BD2F-4770-A167-780C48197D5F}" srcOrd="1" destOrd="0" presId="urn:microsoft.com/office/officeart/2018/2/layout/IconLabelList"/>
    <dgm:cxn modelId="{CCC0D87F-7FB4-464C-A792-987ED8B94B7F}" type="presParOf" srcId="{94E6404B-4B6C-464C-AD14-349CBB5F1966}" destId="{81A8F1B2-2A22-4EA2-B4B5-14A43271F11F}" srcOrd="2" destOrd="0" presId="urn:microsoft.com/office/officeart/2018/2/layout/IconLabelList"/>
    <dgm:cxn modelId="{79E12A20-EFD9-4F3C-9967-32A39A6024BB}" type="presParOf" srcId="{CDC26B81-0531-4084-915E-5BA176B81578}" destId="{C91E8417-3674-422D-8889-FC467B8A3CAF}" srcOrd="5" destOrd="0" presId="urn:microsoft.com/office/officeart/2018/2/layout/IconLabelList"/>
    <dgm:cxn modelId="{D79E28F5-F5C1-4EC1-82DC-C106105E2336}" type="presParOf" srcId="{CDC26B81-0531-4084-915E-5BA176B81578}" destId="{0F9E763C-FCFD-4B58-AEAC-33C1D84D8B86}" srcOrd="6" destOrd="0" presId="urn:microsoft.com/office/officeart/2018/2/layout/IconLabelList"/>
    <dgm:cxn modelId="{F10D1994-3024-468E-9DA8-58241042B377}" type="presParOf" srcId="{0F9E763C-FCFD-4B58-AEAC-33C1D84D8B86}" destId="{CA8E9C3A-1F81-4460-811B-552F7DB46E50}" srcOrd="0" destOrd="0" presId="urn:microsoft.com/office/officeart/2018/2/layout/IconLabelList"/>
    <dgm:cxn modelId="{249F9AEF-1015-4859-BBF7-BE9B7C190669}" type="presParOf" srcId="{0F9E763C-FCFD-4B58-AEAC-33C1D84D8B86}" destId="{8641C352-5E44-4C69-A585-A84902BF1F54}" srcOrd="1" destOrd="0" presId="urn:microsoft.com/office/officeart/2018/2/layout/IconLabelList"/>
    <dgm:cxn modelId="{EA1E1AD7-27FE-4277-8E54-A433FE5952FF}" type="presParOf" srcId="{0F9E763C-FCFD-4B58-AEAC-33C1D84D8B86}" destId="{52C9F02A-8D05-4CD1-94EF-44736F34FBFE}"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4F363AA-AF21-4A49-8BCA-2863EAAF0EB2}"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05290E62-C1F2-443C-BA4A-826B57CB78FB}">
      <dgm:prSet/>
      <dgm:spPr/>
      <dgm:t>
        <a:bodyPr/>
        <a:lstStyle/>
        <a:p>
          <a:r>
            <a:rPr lang="en-US" b="1" i="1" dirty="0"/>
            <a:t>When to call. </a:t>
          </a:r>
          <a:r>
            <a:rPr lang="en-US" dirty="0"/>
            <a:t>It is particularly important that your follow up interviewers attempt to reach students in the evenings and on weekends in addition to during school hours.</a:t>
          </a:r>
        </a:p>
      </dgm:t>
    </dgm:pt>
    <dgm:pt modelId="{016C76C8-1641-4449-99D6-CE518D5A6F91}" type="parTrans" cxnId="{6AF7D0FD-049F-489C-A4D9-F714036F660F}">
      <dgm:prSet/>
      <dgm:spPr/>
      <dgm:t>
        <a:bodyPr/>
        <a:lstStyle/>
        <a:p>
          <a:endParaRPr lang="en-US"/>
        </a:p>
      </dgm:t>
    </dgm:pt>
    <dgm:pt modelId="{C9E81882-46F2-4AD9-91ED-28C4BD42E9EB}" type="sibTrans" cxnId="{6AF7D0FD-049F-489C-A4D9-F714036F660F}">
      <dgm:prSet/>
      <dgm:spPr/>
      <dgm:t>
        <a:bodyPr/>
        <a:lstStyle/>
        <a:p>
          <a:endParaRPr lang="en-US"/>
        </a:p>
      </dgm:t>
    </dgm:pt>
    <dgm:pt modelId="{DE82F8DE-F28D-4248-A62D-462F4D8FC63C}">
      <dgm:prSet/>
      <dgm:spPr/>
      <dgm:t>
        <a:bodyPr/>
        <a:lstStyle/>
        <a:p>
          <a:r>
            <a:rPr lang="en-US" b="1" i="1" dirty="0"/>
            <a:t>Answering Machines. </a:t>
          </a:r>
          <a:r>
            <a:rPr lang="en-US" dirty="0"/>
            <a:t>It was helpful to leave a message stating the purpose of the call. Students were more apt to answer the next call. “A plea for help also works.”</a:t>
          </a:r>
        </a:p>
      </dgm:t>
    </dgm:pt>
    <dgm:pt modelId="{A1EC5ADE-588F-4E55-A695-46FB1719E9D6}" type="parTrans" cxnId="{E827CA95-8800-4F29-AF7C-4C4FD39662AB}">
      <dgm:prSet/>
      <dgm:spPr/>
      <dgm:t>
        <a:bodyPr/>
        <a:lstStyle/>
        <a:p>
          <a:endParaRPr lang="en-US"/>
        </a:p>
      </dgm:t>
    </dgm:pt>
    <dgm:pt modelId="{55A75432-43F7-48CB-A61E-6DBEB6ACF1E0}" type="sibTrans" cxnId="{E827CA95-8800-4F29-AF7C-4C4FD39662AB}">
      <dgm:prSet/>
      <dgm:spPr/>
      <dgm:t>
        <a:bodyPr/>
        <a:lstStyle/>
        <a:p>
          <a:endParaRPr lang="en-US"/>
        </a:p>
      </dgm:t>
    </dgm:pt>
    <dgm:pt modelId="{38D558D0-9646-4DED-8B98-C377CC21DB48}">
      <dgm:prSet/>
      <dgm:spPr/>
      <dgm:t>
        <a:bodyPr/>
        <a:lstStyle/>
        <a:p>
          <a:r>
            <a:rPr lang="en-US" b="1" i="1" dirty="0"/>
            <a:t>Caller ID. </a:t>
          </a:r>
          <a:r>
            <a:rPr lang="en-US" dirty="0"/>
            <a:t>Make your calls from the school. Students are more likely to answer if interviewers call from the school or they recognize the interviewer’s name. Use a cell phone or calling cards which do not activate Caller ID.</a:t>
          </a:r>
        </a:p>
      </dgm:t>
    </dgm:pt>
    <dgm:pt modelId="{52E860C7-38DF-472C-98A2-604D4E076350}" type="parTrans" cxnId="{CBA13C9E-4E7D-4DAD-98C5-2EE4CFF6CD5B}">
      <dgm:prSet/>
      <dgm:spPr/>
      <dgm:t>
        <a:bodyPr/>
        <a:lstStyle/>
        <a:p>
          <a:endParaRPr lang="en-US"/>
        </a:p>
      </dgm:t>
    </dgm:pt>
    <dgm:pt modelId="{CE590957-7066-49F2-B4F7-9218EE9F77C5}" type="sibTrans" cxnId="{CBA13C9E-4E7D-4DAD-98C5-2EE4CFF6CD5B}">
      <dgm:prSet/>
      <dgm:spPr/>
      <dgm:t>
        <a:bodyPr/>
        <a:lstStyle/>
        <a:p>
          <a:endParaRPr lang="en-US"/>
        </a:p>
      </dgm:t>
    </dgm:pt>
    <dgm:pt modelId="{F4392EBC-22B6-4CBA-941D-B1B96F84170C}">
      <dgm:prSet/>
      <dgm:spPr/>
      <dgm:t>
        <a:bodyPr/>
        <a:lstStyle/>
        <a:p>
          <a:r>
            <a:rPr lang="en-US" b="1" i="1" dirty="0"/>
            <a:t>Reaching students. </a:t>
          </a:r>
          <a:r>
            <a:rPr lang="en-US" dirty="0"/>
            <a:t>A phone survey provides the highest response rates. Contact students by e-mail to tell them of the coming survey and to get a current phone number. Ask for e-mail accounts, especially universal accounts like Gmail/Hotmail accounts, before they leave school.</a:t>
          </a:r>
        </a:p>
      </dgm:t>
    </dgm:pt>
    <dgm:pt modelId="{73C44102-301A-4158-907D-E2B9FD96D168}" type="parTrans" cxnId="{CFCBCE5E-8436-44E5-8D1E-D5A868C1B4C6}">
      <dgm:prSet/>
      <dgm:spPr/>
      <dgm:t>
        <a:bodyPr/>
        <a:lstStyle/>
        <a:p>
          <a:endParaRPr lang="en-US"/>
        </a:p>
      </dgm:t>
    </dgm:pt>
    <dgm:pt modelId="{39208586-2C93-4BDF-87A0-7B0A1323B84B}" type="sibTrans" cxnId="{CFCBCE5E-8436-44E5-8D1E-D5A868C1B4C6}">
      <dgm:prSet/>
      <dgm:spPr/>
      <dgm:t>
        <a:bodyPr/>
        <a:lstStyle/>
        <a:p>
          <a:endParaRPr lang="en-US"/>
        </a:p>
      </dgm:t>
    </dgm:pt>
    <dgm:pt modelId="{5EAEB43E-A754-40EC-8BF9-855D0E91A075}">
      <dgm:prSet/>
      <dgm:spPr/>
      <dgm:t>
        <a:bodyPr/>
        <a:lstStyle/>
        <a:p>
          <a:r>
            <a:rPr lang="en-US" b="1" i="1" dirty="0"/>
            <a:t>Disconnects. </a:t>
          </a:r>
          <a:r>
            <a:rPr lang="en-US" dirty="0"/>
            <a:t>Try to call a relative listed on the student’s emergency card to get a current number. If that fails, try mailing a postcard to the current address or a relative. A disconnected number does not eliminate the student from the pool of concentrators, so you should make every effort possible to reach the student.</a:t>
          </a:r>
        </a:p>
      </dgm:t>
    </dgm:pt>
    <dgm:pt modelId="{0A695D3E-0D3D-4643-A843-DE090F4B1A12}" type="parTrans" cxnId="{41A30407-4DFE-42F2-9134-2D2E2B1893DF}">
      <dgm:prSet/>
      <dgm:spPr/>
      <dgm:t>
        <a:bodyPr/>
        <a:lstStyle/>
        <a:p>
          <a:endParaRPr lang="en-US"/>
        </a:p>
      </dgm:t>
    </dgm:pt>
    <dgm:pt modelId="{FC21E494-7871-4489-98CC-AB25C41492DA}" type="sibTrans" cxnId="{41A30407-4DFE-42F2-9134-2D2E2B1893DF}">
      <dgm:prSet/>
      <dgm:spPr/>
      <dgm:t>
        <a:bodyPr/>
        <a:lstStyle/>
        <a:p>
          <a:endParaRPr lang="en-US"/>
        </a:p>
      </dgm:t>
    </dgm:pt>
    <dgm:pt modelId="{FAA3D2B4-4C43-44CC-8672-63728DDBBBF4}">
      <dgm:prSet/>
      <dgm:spPr/>
      <dgm:t>
        <a:bodyPr/>
        <a:lstStyle/>
        <a:p>
          <a:r>
            <a:rPr lang="en-US" dirty="0"/>
            <a:t>Other recommendations for improving the response rate can be found on page 9 in the protocol manual.</a:t>
          </a:r>
        </a:p>
      </dgm:t>
    </dgm:pt>
    <dgm:pt modelId="{05EB65E9-CC76-4382-881C-152DBD3DB6B2}" type="parTrans" cxnId="{05D62AB1-422D-40AF-B0F3-A1020FFDA758}">
      <dgm:prSet/>
      <dgm:spPr/>
      <dgm:t>
        <a:bodyPr/>
        <a:lstStyle/>
        <a:p>
          <a:endParaRPr lang="en-US"/>
        </a:p>
      </dgm:t>
    </dgm:pt>
    <dgm:pt modelId="{DD03403A-A4F5-4623-82F8-D6399A4B270B}" type="sibTrans" cxnId="{05D62AB1-422D-40AF-B0F3-A1020FFDA758}">
      <dgm:prSet/>
      <dgm:spPr/>
      <dgm:t>
        <a:bodyPr/>
        <a:lstStyle/>
        <a:p>
          <a:endParaRPr lang="en-US"/>
        </a:p>
      </dgm:t>
    </dgm:pt>
    <dgm:pt modelId="{01D5B38F-4379-4443-9C63-AD8B24B3F2A2}" type="pres">
      <dgm:prSet presAssocID="{24F363AA-AF21-4A49-8BCA-2863EAAF0EB2}" presName="diagram" presStyleCnt="0">
        <dgm:presLayoutVars>
          <dgm:dir/>
          <dgm:resizeHandles val="exact"/>
        </dgm:presLayoutVars>
      </dgm:prSet>
      <dgm:spPr/>
    </dgm:pt>
    <dgm:pt modelId="{211892E7-4B3E-412D-AE92-36D24007EB63}" type="pres">
      <dgm:prSet presAssocID="{05290E62-C1F2-443C-BA4A-826B57CB78FB}" presName="node" presStyleLbl="node1" presStyleIdx="0" presStyleCnt="6">
        <dgm:presLayoutVars>
          <dgm:bulletEnabled val="1"/>
        </dgm:presLayoutVars>
      </dgm:prSet>
      <dgm:spPr/>
    </dgm:pt>
    <dgm:pt modelId="{31019967-224D-44D8-9845-8225046ABA0D}" type="pres">
      <dgm:prSet presAssocID="{C9E81882-46F2-4AD9-91ED-28C4BD42E9EB}" presName="sibTrans" presStyleCnt="0"/>
      <dgm:spPr/>
    </dgm:pt>
    <dgm:pt modelId="{38BBF627-085F-4E55-BBC2-ADBB5A656E50}" type="pres">
      <dgm:prSet presAssocID="{DE82F8DE-F28D-4248-A62D-462F4D8FC63C}" presName="node" presStyleLbl="node1" presStyleIdx="1" presStyleCnt="6">
        <dgm:presLayoutVars>
          <dgm:bulletEnabled val="1"/>
        </dgm:presLayoutVars>
      </dgm:prSet>
      <dgm:spPr/>
    </dgm:pt>
    <dgm:pt modelId="{736BF2C9-D4FE-421C-A960-736E6C2248BD}" type="pres">
      <dgm:prSet presAssocID="{55A75432-43F7-48CB-A61E-6DBEB6ACF1E0}" presName="sibTrans" presStyleCnt="0"/>
      <dgm:spPr/>
    </dgm:pt>
    <dgm:pt modelId="{A9AC9CBE-CB77-4301-87CA-F6DB4FA218E0}" type="pres">
      <dgm:prSet presAssocID="{38D558D0-9646-4DED-8B98-C377CC21DB48}" presName="node" presStyleLbl="node1" presStyleIdx="2" presStyleCnt="6">
        <dgm:presLayoutVars>
          <dgm:bulletEnabled val="1"/>
        </dgm:presLayoutVars>
      </dgm:prSet>
      <dgm:spPr/>
    </dgm:pt>
    <dgm:pt modelId="{7961E595-6728-4D04-A527-B2FC408FD996}" type="pres">
      <dgm:prSet presAssocID="{CE590957-7066-49F2-B4F7-9218EE9F77C5}" presName="sibTrans" presStyleCnt="0"/>
      <dgm:spPr/>
    </dgm:pt>
    <dgm:pt modelId="{94969FD1-8EFA-4FE7-ACEF-A09BD1148643}" type="pres">
      <dgm:prSet presAssocID="{F4392EBC-22B6-4CBA-941D-B1B96F84170C}" presName="node" presStyleLbl="node1" presStyleIdx="3" presStyleCnt="6">
        <dgm:presLayoutVars>
          <dgm:bulletEnabled val="1"/>
        </dgm:presLayoutVars>
      </dgm:prSet>
      <dgm:spPr/>
    </dgm:pt>
    <dgm:pt modelId="{EE610D90-1C7F-433A-B6B1-A26953D133AC}" type="pres">
      <dgm:prSet presAssocID="{39208586-2C93-4BDF-87A0-7B0A1323B84B}" presName="sibTrans" presStyleCnt="0"/>
      <dgm:spPr/>
    </dgm:pt>
    <dgm:pt modelId="{C9D0536D-8159-4349-B53D-1EECA2DBB9DA}" type="pres">
      <dgm:prSet presAssocID="{5EAEB43E-A754-40EC-8BF9-855D0E91A075}" presName="node" presStyleLbl="node1" presStyleIdx="4" presStyleCnt="6">
        <dgm:presLayoutVars>
          <dgm:bulletEnabled val="1"/>
        </dgm:presLayoutVars>
      </dgm:prSet>
      <dgm:spPr/>
    </dgm:pt>
    <dgm:pt modelId="{C5384C65-0650-4BD1-8716-16B6A931A727}" type="pres">
      <dgm:prSet presAssocID="{FC21E494-7871-4489-98CC-AB25C41492DA}" presName="sibTrans" presStyleCnt="0"/>
      <dgm:spPr/>
    </dgm:pt>
    <dgm:pt modelId="{69DF144A-70D5-40EE-B5A2-58D0B42C2938}" type="pres">
      <dgm:prSet presAssocID="{FAA3D2B4-4C43-44CC-8672-63728DDBBBF4}" presName="node" presStyleLbl="node1" presStyleIdx="5" presStyleCnt="6">
        <dgm:presLayoutVars>
          <dgm:bulletEnabled val="1"/>
        </dgm:presLayoutVars>
      </dgm:prSet>
      <dgm:spPr/>
    </dgm:pt>
  </dgm:ptLst>
  <dgm:cxnLst>
    <dgm:cxn modelId="{B3098200-2351-40EF-9444-D27839EA0AA8}" type="presOf" srcId="{DE82F8DE-F28D-4248-A62D-462F4D8FC63C}" destId="{38BBF627-085F-4E55-BBC2-ADBB5A656E50}" srcOrd="0" destOrd="0" presId="urn:microsoft.com/office/officeart/2005/8/layout/default"/>
    <dgm:cxn modelId="{41A30407-4DFE-42F2-9134-2D2E2B1893DF}" srcId="{24F363AA-AF21-4A49-8BCA-2863EAAF0EB2}" destId="{5EAEB43E-A754-40EC-8BF9-855D0E91A075}" srcOrd="4" destOrd="0" parTransId="{0A695D3E-0D3D-4643-A843-DE090F4B1A12}" sibTransId="{FC21E494-7871-4489-98CC-AB25C41492DA}"/>
    <dgm:cxn modelId="{7C67D620-9253-4FB7-9144-FFDD44818AF4}" type="presOf" srcId="{05290E62-C1F2-443C-BA4A-826B57CB78FB}" destId="{211892E7-4B3E-412D-AE92-36D24007EB63}" srcOrd="0" destOrd="0" presId="urn:microsoft.com/office/officeart/2005/8/layout/default"/>
    <dgm:cxn modelId="{5A26362C-33E9-4709-8C4A-E4293E7190B4}" type="presOf" srcId="{F4392EBC-22B6-4CBA-941D-B1B96F84170C}" destId="{94969FD1-8EFA-4FE7-ACEF-A09BD1148643}" srcOrd="0" destOrd="0" presId="urn:microsoft.com/office/officeart/2005/8/layout/default"/>
    <dgm:cxn modelId="{68944F2C-2947-4218-92B3-CFF4D6F5E8A8}" type="presOf" srcId="{FAA3D2B4-4C43-44CC-8672-63728DDBBBF4}" destId="{69DF144A-70D5-40EE-B5A2-58D0B42C2938}" srcOrd="0" destOrd="0" presId="urn:microsoft.com/office/officeart/2005/8/layout/default"/>
    <dgm:cxn modelId="{9861693A-8B5B-4426-80B5-9E0840F71ED7}" type="presOf" srcId="{24F363AA-AF21-4A49-8BCA-2863EAAF0EB2}" destId="{01D5B38F-4379-4443-9C63-AD8B24B3F2A2}" srcOrd="0" destOrd="0" presId="urn:microsoft.com/office/officeart/2005/8/layout/default"/>
    <dgm:cxn modelId="{CFCBCE5E-8436-44E5-8D1E-D5A868C1B4C6}" srcId="{24F363AA-AF21-4A49-8BCA-2863EAAF0EB2}" destId="{F4392EBC-22B6-4CBA-941D-B1B96F84170C}" srcOrd="3" destOrd="0" parTransId="{73C44102-301A-4158-907D-E2B9FD96D168}" sibTransId="{39208586-2C93-4BDF-87A0-7B0A1323B84B}"/>
    <dgm:cxn modelId="{E827CA95-8800-4F29-AF7C-4C4FD39662AB}" srcId="{24F363AA-AF21-4A49-8BCA-2863EAAF0EB2}" destId="{DE82F8DE-F28D-4248-A62D-462F4D8FC63C}" srcOrd="1" destOrd="0" parTransId="{A1EC5ADE-588F-4E55-A695-46FB1719E9D6}" sibTransId="{55A75432-43F7-48CB-A61E-6DBEB6ACF1E0}"/>
    <dgm:cxn modelId="{CBA13C9E-4E7D-4DAD-98C5-2EE4CFF6CD5B}" srcId="{24F363AA-AF21-4A49-8BCA-2863EAAF0EB2}" destId="{38D558D0-9646-4DED-8B98-C377CC21DB48}" srcOrd="2" destOrd="0" parTransId="{52E860C7-38DF-472C-98A2-604D4E076350}" sibTransId="{CE590957-7066-49F2-B4F7-9218EE9F77C5}"/>
    <dgm:cxn modelId="{DC7672A1-D158-4591-B38D-4F0C4C932683}" type="presOf" srcId="{5EAEB43E-A754-40EC-8BF9-855D0E91A075}" destId="{C9D0536D-8159-4349-B53D-1EECA2DBB9DA}" srcOrd="0" destOrd="0" presId="urn:microsoft.com/office/officeart/2005/8/layout/default"/>
    <dgm:cxn modelId="{05D62AB1-422D-40AF-B0F3-A1020FFDA758}" srcId="{24F363AA-AF21-4A49-8BCA-2863EAAF0EB2}" destId="{FAA3D2B4-4C43-44CC-8672-63728DDBBBF4}" srcOrd="5" destOrd="0" parTransId="{05EB65E9-CC76-4382-881C-152DBD3DB6B2}" sibTransId="{DD03403A-A4F5-4623-82F8-D6399A4B270B}"/>
    <dgm:cxn modelId="{8D8C49F8-3EB3-415D-BD9B-B0DFD41F2DF6}" type="presOf" srcId="{38D558D0-9646-4DED-8B98-C377CC21DB48}" destId="{A9AC9CBE-CB77-4301-87CA-F6DB4FA218E0}" srcOrd="0" destOrd="0" presId="urn:microsoft.com/office/officeart/2005/8/layout/default"/>
    <dgm:cxn modelId="{6AF7D0FD-049F-489C-A4D9-F714036F660F}" srcId="{24F363AA-AF21-4A49-8BCA-2863EAAF0EB2}" destId="{05290E62-C1F2-443C-BA4A-826B57CB78FB}" srcOrd="0" destOrd="0" parTransId="{016C76C8-1641-4449-99D6-CE518D5A6F91}" sibTransId="{C9E81882-46F2-4AD9-91ED-28C4BD42E9EB}"/>
    <dgm:cxn modelId="{E9DFBA75-BE93-4762-B954-9947EF6647EA}" type="presParOf" srcId="{01D5B38F-4379-4443-9C63-AD8B24B3F2A2}" destId="{211892E7-4B3E-412D-AE92-36D24007EB63}" srcOrd="0" destOrd="0" presId="urn:microsoft.com/office/officeart/2005/8/layout/default"/>
    <dgm:cxn modelId="{A170FB27-FE74-4D11-89C6-883C83B62D76}" type="presParOf" srcId="{01D5B38F-4379-4443-9C63-AD8B24B3F2A2}" destId="{31019967-224D-44D8-9845-8225046ABA0D}" srcOrd="1" destOrd="0" presId="urn:microsoft.com/office/officeart/2005/8/layout/default"/>
    <dgm:cxn modelId="{4E78FB30-CD6B-44C1-BBDA-AE05062F3F0C}" type="presParOf" srcId="{01D5B38F-4379-4443-9C63-AD8B24B3F2A2}" destId="{38BBF627-085F-4E55-BBC2-ADBB5A656E50}" srcOrd="2" destOrd="0" presId="urn:microsoft.com/office/officeart/2005/8/layout/default"/>
    <dgm:cxn modelId="{3960F49E-A6C2-41E6-964C-937288D61348}" type="presParOf" srcId="{01D5B38F-4379-4443-9C63-AD8B24B3F2A2}" destId="{736BF2C9-D4FE-421C-A960-736E6C2248BD}" srcOrd="3" destOrd="0" presId="urn:microsoft.com/office/officeart/2005/8/layout/default"/>
    <dgm:cxn modelId="{8272690A-78EE-4DD2-AE53-A6986EEF7F64}" type="presParOf" srcId="{01D5B38F-4379-4443-9C63-AD8B24B3F2A2}" destId="{A9AC9CBE-CB77-4301-87CA-F6DB4FA218E0}" srcOrd="4" destOrd="0" presId="urn:microsoft.com/office/officeart/2005/8/layout/default"/>
    <dgm:cxn modelId="{AC1C972D-DD6A-4234-B84D-8F0BCC0AF05A}" type="presParOf" srcId="{01D5B38F-4379-4443-9C63-AD8B24B3F2A2}" destId="{7961E595-6728-4D04-A527-B2FC408FD996}" srcOrd="5" destOrd="0" presId="urn:microsoft.com/office/officeart/2005/8/layout/default"/>
    <dgm:cxn modelId="{7C3F62F9-AA12-4A36-A92D-F23782BC87BE}" type="presParOf" srcId="{01D5B38F-4379-4443-9C63-AD8B24B3F2A2}" destId="{94969FD1-8EFA-4FE7-ACEF-A09BD1148643}" srcOrd="6" destOrd="0" presId="urn:microsoft.com/office/officeart/2005/8/layout/default"/>
    <dgm:cxn modelId="{46B668F4-0C87-45C1-81BC-A885EF2B24AF}" type="presParOf" srcId="{01D5B38F-4379-4443-9C63-AD8B24B3F2A2}" destId="{EE610D90-1C7F-433A-B6B1-A26953D133AC}" srcOrd="7" destOrd="0" presId="urn:microsoft.com/office/officeart/2005/8/layout/default"/>
    <dgm:cxn modelId="{556155A9-AEE6-4459-A650-8E335750599E}" type="presParOf" srcId="{01D5B38F-4379-4443-9C63-AD8B24B3F2A2}" destId="{C9D0536D-8159-4349-B53D-1EECA2DBB9DA}" srcOrd="8" destOrd="0" presId="urn:microsoft.com/office/officeart/2005/8/layout/default"/>
    <dgm:cxn modelId="{0BC64418-2DA9-4C6F-90E4-675F8C609C37}" type="presParOf" srcId="{01D5B38F-4379-4443-9C63-AD8B24B3F2A2}" destId="{C5384C65-0650-4BD1-8716-16B6A931A727}" srcOrd="9" destOrd="0" presId="urn:microsoft.com/office/officeart/2005/8/layout/default"/>
    <dgm:cxn modelId="{60BBFC14-CAB8-433A-9D59-1C49080D5A65}" type="presParOf" srcId="{01D5B38F-4379-4443-9C63-AD8B24B3F2A2}" destId="{69DF144A-70D5-40EE-B5A2-58D0B42C2938}"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4292E4-369F-4BD6-802F-24902960B7CF}" type="doc">
      <dgm:prSet loTypeId="urn:microsoft.com/office/officeart/2018/2/layout/IconVerticalSolidList" loCatId="icon" qsTypeId="urn:microsoft.com/office/officeart/2005/8/quickstyle/simple1" qsCatId="simple" csTypeId="urn:microsoft.com/office/officeart/2018/5/colors/Iconchunking_neutralbg_accent3_2" csCatId="accent3" phldr="1"/>
      <dgm:spPr/>
      <dgm:t>
        <a:bodyPr/>
        <a:lstStyle/>
        <a:p>
          <a:endParaRPr lang="en-US"/>
        </a:p>
      </dgm:t>
    </dgm:pt>
    <dgm:pt modelId="{564F8A6B-0545-4944-A723-D5E1BC7502A6}">
      <dgm:prSet/>
      <dgm:spPr/>
      <dgm:t>
        <a:bodyPr/>
        <a:lstStyle/>
        <a:p>
          <a:pPr>
            <a:lnSpc>
              <a:spcPct val="100000"/>
            </a:lnSpc>
          </a:pPr>
          <a:r>
            <a:rPr lang="en-US"/>
            <a:t>Yincheng Ye</a:t>
          </a:r>
        </a:p>
      </dgm:t>
    </dgm:pt>
    <dgm:pt modelId="{C8058A52-C716-41AE-8DB2-B014405A1323}" type="parTrans" cxnId="{A9462E23-A72D-4C4D-AEC9-65CB6850B121}">
      <dgm:prSet/>
      <dgm:spPr/>
      <dgm:t>
        <a:bodyPr/>
        <a:lstStyle/>
        <a:p>
          <a:endParaRPr lang="en-US"/>
        </a:p>
      </dgm:t>
    </dgm:pt>
    <dgm:pt modelId="{4BC9B28E-7A62-487F-8017-0F99890AF4BB}" type="sibTrans" cxnId="{A9462E23-A72D-4C4D-AEC9-65CB6850B121}">
      <dgm:prSet/>
      <dgm:spPr/>
      <dgm:t>
        <a:bodyPr/>
        <a:lstStyle/>
        <a:p>
          <a:endParaRPr lang="en-US"/>
        </a:p>
      </dgm:t>
    </dgm:pt>
    <dgm:pt modelId="{C5A89766-0A63-4838-9269-E93DE8E12B77}">
      <dgm:prSet/>
      <dgm:spPr/>
      <dgm:t>
        <a:bodyPr/>
        <a:lstStyle/>
        <a:p>
          <a:pPr>
            <a:lnSpc>
              <a:spcPct val="100000"/>
            </a:lnSpc>
          </a:pPr>
          <a:r>
            <a:rPr lang="en-US">
              <a:hlinkClick xmlns:r="http://schemas.openxmlformats.org/officeDocument/2006/relationships" r:id="rId1"/>
            </a:rPr>
            <a:t>YeY@michigan.gov</a:t>
          </a:r>
          <a:endParaRPr lang="en-US"/>
        </a:p>
      </dgm:t>
    </dgm:pt>
    <dgm:pt modelId="{D7354658-AD8F-401F-9E20-269DD147B24A}" type="parTrans" cxnId="{8245351E-3DB3-4C88-85DD-6C7E6769C47A}">
      <dgm:prSet/>
      <dgm:spPr/>
      <dgm:t>
        <a:bodyPr/>
        <a:lstStyle/>
        <a:p>
          <a:endParaRPr lang="en-US"/>
        </a:p>
      </dgm:t>
    </dgm:pt>
    <dgm:pt modelId="{834184FD-798D-4FB7-93CC-A64EF44F1878}" type="sibTrans" cxnId="{8245351E-3DB3-4C88-85DD-6C7E6769C47A}">
      <dgm:prSet/>
      <dgm:spPr/>
      <dgm:t>
        <a:bodyPr/>
        <a:lstStyle/>
        <a:p>
          <a:endParaRPr lang="en-US"/>
        </a:p>
      </dgm:t>
    </dgm:pt>
    <dgm:pt modelId="{EF620B17-8969-4682-B6F9-EA29F58E3EC5}">
      <dgm:prSet/>
      <dgm:spPr/>
      <dgm:t>
        <a:bodyPr/>
        <a:lstStyle/>
        <a:p>
          <a:pPr>
            <a:lnSpc>
              <a:spcPct val="100000"/>
            </a:lnSpc>
          </a:pPr>
          <a:r>
            <a:rPr lang="en-US"/>
            <a:t>517-281-7229 Cell</a:t>
          </a:r>
        </a:p>
      </dgm:t>
    </dgm:pt>
    <dgm:pt modelId="{1DB071DE-FF38-4F7F-AB2E-8D2BEC14381D}" type="parTrans" cxnId="{4BBD9CFD-3690-4273-88AC-1BBB420B6AF1}">
      <dgm:prSet/>
      <dgm:spPr/>
      <dgm:t>
        <a:bodyPr/>
        <a:lstStyle/>
        <a:p>
          <a:endParaRPr lang="en-US"/>
        </a:p>
      </dgm:t>
    </dgm:pt>
    <dgm:pt modelId="{B662B48A-4F47-4516-BC4B-5857CA649B62}" type="sibTrans" cxnId="{4BBD9CFD-3690-4273-88AC-1BBB420B6AF1}">
      <dgm:prSet/>
      <dgm:spPr/>
      <dgm:t>
        <a:bodyPr/>
        <a:lstStyle/>
        <a:p>
          <a:endParaRPr lang="en-US"/>
        </a:p>
      </dgm:t>
    </dgm:pt>
    <dgm:pt modelId="{0FDBAAFB-B30E-49A8-9614-03CE61EB5E81}" type="pres">
      <dgm:prSet presAssocID="{0A4292E4-369F-4BD6-802F-24902960B7CF}" presName="root" presStyleCnt="0">
        <dgm:presLayoutVars>
          <dgm:dir/>
          <dgm:resizeHandles val="exact"/>
        </dgm:presLayoutVars>
      </dgm:prSet>
      <dgm:spPr/>
    </dgm:pt>
    <dgm:pt modelId="{F94A10CE-C2F6-4C30-91A5-5BD02EF14810}" type="pres">
      <dgm:prSet presAssocID="{564F8A6B-0545-4944-A723-D5E1BC7502A6}" presName="compNode" presStyleCnt="0"/>
      <dgm:spPr/>
    </dgm:pt>
    <dgm:pt modelId="{CA69B363-C60D-456C-89CD-EB5E5D6788A5}" type="pres">
      <dgm:prSet presAssocID="{564F8A6B-0545-4944-A723-D5E1BC7502A6}" presName="bgRect" presStyleLbl="bgShp" presStyleIdx="0" presStyleCnt="3"/>
      <dgm:spPr/>
    </dgm:pt>
    <dgm:pt modelId="{8C00883E-A390-4234-A9FF-FA1C6E1D56F8}" type="pres">
      <dgm:prSet presAssocID="{564F8A6B-0545-4944-A723-D5E1BC7502A6}"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9DB01A19-AC4D-40FA-9D89-331D3C9D631C}" type="pres">
      <dgm:prSet presAssocID="{564F8A6B-0545-4944-A723-D5E1BC7502A6}" presName="spaceRect" presStyleCnt="0"/>
      <dgm:spPr/>
    </dgm:pt>
    <dgm:pt modelId="{96396AEB-B015-418F-9C45-C95793B7C9B3}" type="pres">
      <dgm:prSet presAssocID="{564F8A6B-0545-4944-A723-D5E1BC7502A6}" presName="parTx" presStyleLbl="revTx" presStyleIdx="0" presStyleCnt="3">
        <dgm:presLayoutVars>
          <dgm:chMax val="0"/>
          <dgm:chPref val="0"/>
        </dgm:presLayoutVars>
      </dgm:prSet>
      <dgm:spPr/>
    </dgm:pt>
    <dgm:pt modelId="{11D394FF-FB7A-42D1-84EE-7B4F02BCDEEE}" type="pres">
      <dgm:prSet presAssocID="{4BC9B28E-7A62-487F-8017-0F99890AF4BB}" presName="sibTrans" presStyleCnt="0"/>
      <dgm:spPr/>
    </dgm:pt>
    <dgm:pt modelId="{732ABEE5-7D72-4474-A61F-72E89B5BCC23}" type="pres">
      <dgm:prSet presAssocID="{C5A89766-0A63-4838-9269-E93DE8E12B77}" presName="compNode" presStyleCnt="0"/>
      <dgm:spPr/>
    </dgm:pt>
    <dgm:pt modelId="{31BEB665-71FB-47DE-BE2D-4E59165E330E}" type="pres">
      <dgm:prSet presAssocID="{C5A89766-0A63-4838-9269-E93DE8E12B77}" presName="bgRect" presStyleLbl="bgShp" presStyleIdx="1" presStyleCnt="3"/>
      <dgm:spPr/>
    </dgm:pt>
    <dgm:pt modelId="{3D61A089-5F48-4F00-AFF9-830A71CD3AD8}" type="pres">
      <dgm:prSet presAssocID="{C5A89766-0A63-4838-9269-E93DE8E12B77}"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Email"/>
        </a:ext>
      </dgm:extLst>
    </dgm:pt>
    <dgm:pt modelId="{303C7AB9-9F78-4995-9FCF-1FE932514385}" type="pres">
      <dgm:prSet presAssocID="{C5A89766-0A63-4838-9269-E93DE8E12B77}" presName="spaceRect" presStyleCnt="0"/>
      <dgm:spPr/>
    </dgm:pt>
    <dgm:pt modelId="{50AB7D4F-4F46-4B2E-A61D-09153D687258}" type="pres">
      <dgm:prSet presAssocID="{C5A89766-0A63-4838-9269-E93DE8E12B77}" presName="parTx" presStyleLbl="revTx" presStyleIdx="1" presStyleCnt="3">
        <dgm:presLayoutVars>
          <dgm:chMax val="0"/>
          <dgm:chPref val="0"/>
        </dgm:presLayoutVars>
      </dgm:prSet>
      <dgm:spPr/>
    </dgm:pt>
    <dgm:pt modelId="{AD2A2846-6EA3-4B99-8778-3C6A30AAD661}" type="pres">
      <dgm:prSet presAssocID="{834184FD-798D-4FB7-93CC-A64EF44F1878}" presName="sibTrans" presStyleCnt="0"/>
      <dgm:spPr/>
    </dgm:pt>
    <dgm:pt modelId="{7AA3D9CF-EE0C-4661-88C6-3C66D69030F0}" type="pres">
      <dgm:prSet presAssocID="{EF620B17-8969-4682-B6F9-EA29F58E3EC5}" presName="compNode" presStyleCnt="0"/>
      <dgm:spPr/>
    </dgm:pt>
    <dgm:pt modelId="{FC4A4381-F881-40A0-9EE1-F1A976F14965}" type="pres">
      <dgm:prSet presAssocID="{EF620B17-8969-4682-B6F9-EA29F58E3EC5}" presName="bgRect" presStyleLbl="bgShp" presStyleIdx="2" presStyleCnt="3"/>
      <dgm:spPr/>
    </dgm:pt>
    <dgm:pt modelId="{862132F4-7E86-40BC-B716-8056ACEA2DBA}" type="pres">
      <dgm:prSet presAssocID="{EF620B17-8969-4682-B6F9-EA29F58E3EC5}"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Receiver"/>
        </a:ext>
      </dgm:extLst>
    </dgm:pt>
    <dgm:pt modelId="{A9FA661C-FADD-4601-BE3C-73240694C9D1}" type="pres">
      <dgm:prSet presAssocID="{EF620B17-8969-4682-B6F9-EA29F58E3EC5}" presName="spaceRect" presStyleCnt="0"/>
      <dgm:spPr/>
    </dgm:pt>
    <dgm:pt modelId="{CD34F430-54A6-47BF-85BB-8F195E62464E}" type="pres">
      <dgm:prSet presAssocID="{EF620B17-8969-4682-B6F9-EA29F58E3EC5}" presName="parTx" presStyleLbl="revTx" presStyleIdx="2" presStyleCnt="3">
        <dgm:presLayoutVars>
          <dgm:chMax val="0"/>
          <dgm:chPref val="0"/>
        </dgm:presLayoutVars>
      </dgm:prSet>
      <dgm:spPr/>
    </dgm:pt>
  </dgm:ptLst>
  <dgm:cxnLst>
    <dgm:cxn modelId="{8245351E-3DB3-4C88-85DD-6C7E6769C47A}" srcId="{0A4292E4-369F-4BD6-802F-24902960B7CF}" destId="{C5A89766-0A63-4838-9269-E93DE8E12B77}" srcOrd="1" destOrd="0" parTransId="{D7354658-AD8F-401F-9E20-269DD147B24A}" sibTransId="{834184FD-798D-4FB7-93CC-A64EF44F1878}"/>
    <dgm:cxn modelId="{A9462E23-A72D-4C4D-AEC9-65CB6850B121}" srcId="{0A4292E4-369F-4BD6-802F-24902960B7CF}" destId="{564F8A6B-0545-4944-A723-D5E1BC7502A6}" srcOrd="0" destOrd="0" parTransId="{C8058A52-C716-41AE-8DB2-B014405A1323}" sibTransId="{4BC9B28E-7A62-487F-8017-0F99890AF4BB}"/>
    <dgm:cxn modelId="{B1AC3A80-9924-494A-9521-8164BDFC9963}" type="presOf" srcId="{564F8A6B-0545-4944-A723-D5E1BC7502A6}" destId="{96396AEB-B015-418F-9C45-C95793B7C9B3}" srcOrd="0" destOrd="0" presId="urn:microsoft.com/office/officeart/2018/2/layout/IconVerticalSolidList"/>
    <dgm:cxn modelId="{4DF08793-E209-4CBC-A9A1-FC8252AB2FD6}" type="presOf" srcId="{0A4292E4-369F-4BD6-802F-24902960B7CF}" destId="{0FDBAAFB-B30E-49A8-9614-03CE61EB5E81}" srcOrd="0" destOrd="0" presId="urn:microsoft.com/office/officeart/2018/2/layout/IconVerticalSolidList"/>
    <dgm:cxn modelId="{BC6578EF-A7EF-4645-8738-E31CECAB8E27}" type="presOf" srcId="{C5A89766-0A63-4838-9269-E93DE8E12B77}" destId="{50AB7D4F-4F46-4B2E-A61D-09153D687258}" srcOrd="0" destOrd="0" presId="urn:microsoft.com/office/officeart/2018/2/layout/IconVerticalSolidList"/>
    <dgm:cxn modelId="{B97066FA-7EAF-444E-A12C-B9D4B0C858A4}" type="presOf" srcId="{EF620B17-8969-4682-B6F9-EA29F58E3EC5}" destId="{CD34F430-54A6-47BF-85BB-8F195E62464E}" srcOrd="0" destOrd="0" presId="urn:microsoft.com/office/officeart/2018/2/layout/IconVerticalSolidList"/>
    <dgm:cxn modelId="{4BBD9CFD-3690-4273-88AC-1BBB420B6AF1}" srcId="{0A4292E4-369F-4BD6-802F-24902960B7CF}" destId="{EF620B17-8969-4682-B6F9-EA29F58E3EC5}" srcOrd="2" destOrd="0" parTransId="{1DB071DE-FF38-4F7F-AB2E-8D2BEC14381D}" sibTransId="{B662B48A-4F47-4516-BC4B-5857CA649B62}"/>
    <dgm:cxn modelId="{7D648382-792B-4CBD-BC40-1D913DA7BE54}" type="presParOf" srcId="{0FDBAAFB-B30E-49A8-9614-03CE61EB5E81}" destId="{F94A10CE-C2F6-4C30-91A5-5BD02EF14810}" srcOrd="0" destOrd="0" presId="urn:microsoft.com/office/officeart/2018/2/layout/IconVerticalSolidList"/>
    <dgm:cxn modelId="{2F2D8A8A-95B4-4CF3-B1B5-AEED994D9F99}" type="presParOf" srcId="{F94A10CE-C2F6-4C30-91A5-5BD02EF14810}" destId="{CA69B363-C60D-456C-89CD-EB5E5D6788A5}" srcOrd="0" destOrd="0" presId="urn:microsoft.com/office/officeart/2018/2/layout/IconVerticalSolidList"/>
    <dgm:cxn modelId="{9EC39ADC-048D-41AE-AFB5-AB6F5108444F}" type="presParOf" srcId="{F94A10CE-C2F6-4C30-91A5-5BD02EF14810}" destId="{8C00883E-A390-4234-A9FF-FA1C6E1D56F8}" srcOrd="1" destOrd="0" presId="urn:microsoft.com/office/officeart/2018/2/layout/IconVerticalSolidList"/>
    <dgm:cxn modelId="{23E8F5A6-4CE7-4F6A-804F-223920891A07}" type="presParOf" srcId="{F94A10CE-C2F6-4C30-91A5-5BD02EF14810}" destId="{9DB01A19-AC4D-40FA-9D89-331D3C9D631C}" srcOrd="2" destOrd="0" presId="urn:microsoft.com/office/officeart/2018/2/layout/IconVerticalSolidList"/>
    <dgm:cxn modelId="{542F33AF-FD9A-4B92-B7AF-22ACC981D44E}" type="presParOf" srcId="{F94A10CE-C2F6-4C30-91A5-5BD02EF14810}" destId="{96396AEB-B015-418F-9C45-C95793B7C9B3}" srcOrd="3" destOrd="0" presId="urn:microsoft.com/office/officeart/2018/2/layout/IconVerticalSolidList"/>
    <dgm:cxn modelId="{7CD2CBD6-FC47-48D3-B6E0-2B8F3B7DE102}" type="presParOf" srcId="{0FDBAAFB-B30E-49A8-9614-03CE61EB5E81}" destId="{11D394FF-FB7A-42D1-84EE-7B4F02BCDEEE}" srcOrd="1" destOrd="0" presId="urn:microsoft.com/office/officeart/2018/2/layout/IconVerticalSolidList"/>
    <dgm:cxn modelId="{76BB6CE2-9125-40A4-B00D-AD9482CBB049}" type="presParOf" srcId="{0FDBAAFB-B30E-49A8-9614-03CE61EB5E81}" destId="{732ABEE5-7D72-4474-A61F-72E89B5BCC23}" srcOrd="2" destOrd="0" presId="urn:microsoft.com/office/officeart/2018/2/layout/IconVerticalSolidList"/>
    <dgm:cxn modelId="{64118DE6-DEC5-4B82-94DD-3D34D61EF440}" type="presParOf" srcId="{732ABEE5-7D72-4474-A61F-72E89B5BCC23}" destId="{31BEB665-71FB-47DE-BE2D-4E59165E330E}" srcOrd="0" destOrd="0" presId="urn:microsoft.com/office/officeart/2018/2/layout/IconVerticalSolidList"/>
    <dgm:cxn modelId="{5C014F5A-C175-474B-BCF2-E76F5CB3FB16}" type="presParOf" srcId="{732ABEE5-7D72-4474-A61F-72E89B5BCC23}" destId="{3D61A089-5F48-4F00-AFF9-830A71CD3AD8}" srcOrd="1" destOrd="0" presId="urn:microsoft.com/office/officeart/2018/2/layout/IconVerticalSolidList"/>
    <dgm:cxn modelId="{8C165FA6-9AA9-46B1-A5B2-6EFCD1EFA7D4}" type="presParOf" srcId="{732ABEE5-7D72-4474-A61F-72E89B5BCC23}" destId="{303C7AB9-9F78-4995-9FCF-1FE932514385}" srcOrd="2" destOrd="0" presId="urn:microsoft.com/office/officeart/2018/2/layout/IconVerticalSolidList"/>
    <dgm:cxn modelId="{61991C20-40F7-4F17-A04E-E94A2764C1D0}" type="presParOf" srcId="{732ABEE5-7D72-4474-A61F-72E89B5BCC23}" destId="{50AB7D4F-4F46-4B2E-A61D-09153D687258}" srcOrd="3" destOrd="0" presId="urn:microsoft.com/office/officeart/2018/2/layout/IconVerticalSolidList"/>
    <dgm:cxn modelId="{6191430D-0781-4EE9-855C-F6099B7C6402}" type="presParOf" srcId="{0FDBAAFB-B30E-49A8-9614-03CE61EB5E81}" destId="{AD2A2846-6EA3-4B99-8778-3C6A30AAD661}" srcOrd="3" destOrd="0" presId="urn:microsoft.com/office/officeart/2018/2/layout/IconVerticalSolidList"/>
    <dgm:cxn modelId="{DA679A98-37B0-4E84-81C1-91C7529638BD}" type="presParOf" srcId="{0FDBAAFB-B30E-49A8-9614-03CE61EB5E81}" destId="{7AA3D9CF-EE0C-4661-88C6-3C66D69030F0}" srcOrd="4" destOrd="0" presId="urn:microsoft.com/office/officeart/2018/2/layout/IconVerticalSolidList"/>
    <dgm:cxn modelId="{6B834345-73B8-4EFE-822E-EE470D9B7FC3}" type="presParOf" srcId="{7AA3D9CF-EE0C-4661-88C6-3C66D69030F0}" destId="{FC4A4381-F881-40A0-9EE1-F1A976F14965}" srcOrd="0" destOrd="0" presId="urn:microsoft.com/office/officeart/2018/2/layout/IconVerticalSolidList"/>
    <dgm:cxn modelId="{D7DF0AD0-9E48-4BF0-8D56-FD835FB702E9}" type="presParOf" srcId="{7AA3D9CF-EE0C-4661-88C6-3C66D69030F0}" destId="{862132F4-7E86-40BC-B716-8056ACEA2DBA}" srcOrd="1" destOrd="0" presId="urn:microsoft.com/office/officeart/2018/2/layout/IconVerticalSolidList"/>
    <dgm:cxn modelId="{A2A24581-1E64-4C1C-B690-6743D92A58A9}" type="presParOf" srcId="{7AA3D9CF-EE0C-4661-88C6-3C66D69030F0}" destId="{A9FA661C-FADD-4601-BE3C-73240694C9D1}" srcOrd="2" destOrd="0" presId="urn:microsoft.com/office/officeart/2018/2/layout/IconVerticalSolidList"/>
    <dgm:cxn modelId="{6DB54636-5408-49AB-A6A0-BF51FB008CE9}" type="presParOf" srcId="{7AA3D9CF-EE0C-4661-88C6-3C66D69030F0}" destId="{CD34F430-54A6-47BF-85BB-8F195E62464E}"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209D18-2124-4CC6-8EF3-A626E14A0F04}">
      <dsp:nvSpPr>
        <dsp:cNvPr id="0" name=""/>
        <dsp:cNvSpPr/>
      </dsp:nvSpPr>
      <dsp:spPr>
        <a:xfrm>
          <a:off x="0" y="432140"/>
          <a:ext cx="9618133" cy="604800"/>
        </a:xfrm>
        <a:prstGeom prst="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721962-B295-4940-AD2E-720B039B82B1}">
      <dsp:nvSpPr>
        <dsp:cNvPr id="0" name=""/>
        <dsp:cNvSpPr/>
      </dsp:nvSpPr>
      <dsp:spPr>
        <a:xfrm>
          <a:off x="480906" y="77900"/>
          <a:ext cx="6732693" cy="708480"/>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1066800">
            <a:lnSpc>
              <a:spcPct val="90000"/>
            </a:lnSpc>
            <a:spcBef>
              <a:spcPct val="0"/>
            </a:spcBef>
            <a:spcAft>
              <a:spcPct val="35000"/>
            </a:spcAft>
            <a:buNone/>
          </a:pPr>
          <a:r>
            <a:rPr lang="en-US" sz="2400" kern="1200"/>
            <a:t>CTE concentrators who exited during the reporting year</a:t>
          </a:r>
        </a:p>
      </dsp:txBody>
      <dsp:txXfrm>
        <a:off x="515491" y="112485"/>
        <a:ext cx="6663523" cy="639310"/>
      </dsp:txXfrm>
    </dsp:sp>
    <dsp:sp modelId="{F629C231-23EC-4D91-A34E-062A16813652}">
      <dsp:nvSpPr>
        <dsp:cNvPr id="0" name=""/>
        <dsp:cNvSpPr/>
      </dsp:nvSpPr>
      <dsp:spPr>
        <a:xfrm>
          <a:off x="0" y="1520780"/>
          <a:ext cx="9618133" cy="2494800"/>
        </a:xfrm>
        <a:prstGeom prst="rect">
          <a:avLst/>
        </a:prstGeom>
        <a:solidFill>
          <a:schemeClr val="lt1">
            <a:alpha val="90000"/>
            <a:hueOff val="0"/>
            <a:satOff val="0"/>
            <a:lumOff val="0"/>
            <a:alphaOff val="0"/>
          </a:schemeClr>
        </a:solidFill>
        <a:ln w="19050" cap="rnd"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474" tIns="499872" rIns="746474"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a:t>Postsecondary Education/Advanced Training</a:t>
          </a:r>
        </a:p>
        <a:p>
          <a:pPr marL="228600" lvl="1" indent="-228600" algn="l" defTabSz="1066800">
            <a:lnSpc>
              <a:spcPct val="90000"/>
            </a:lnSpc>
            <a:spcBef>
              <a:spcPct val="0"/>
            </a:spcBef>
            <a:spcAft>
              <a:spcPct val="15000"/>
            </a:spcAft>
            <a:buChar char="•"/>
          </a:pPr>
          <a:r>
            <a:rPr lang="en-US" sz="2400" kern="1200"/>
            <a:t>Employment</a:t>
          </a:r>
        </a:p>
        <a:p>
          <a:pPr marL="228600" lvl="1" indent="-228600" algn="l" defTabSz="1066800">
            <a:lnSpc>
              <a:spcPct val="90000"/>
            </a:lnSpc>
            <a:spcBef>
              <a:spcPct val="0"/>
            </a:spcBef>
            <a:spcAft>
              <a:spcPct val="15000"/>
            </a:spcAft>
            <a:buChar char="•"/>
          </a:pPr>
          <a:r>
            <a:rPr lang="en-US" sz="2400" kern="1200"/>
            <a:t>Military Service</a:t>
          </a:r>
        </a:p>
        <a:p>
          <a:pPr marL="228600" lvl="1" indent="-228600" algn="l" defTabSz="1066800">
            <a:lnSpc>
              <a:spcPct val="90000"/>
            </a:lnSpc>
            <a:spcBef>
              <a:spcPct val="0"/>
            </a:spcBef>
            <a:spcAft>
              <a:spcPct val="15000"/>
            </a:spcAft>
            <a:buChar char="•"/>
          </a:pPr>
          <a:r>
            <a:rPr lang="en-US" sz="2400" kern="1200"/>
            <a:t>National and Community Service Programs</a:t>
          </a:r>
        </a:p>
        <a:p>
          <a:pPr marL="228600" lvl="1" indent="-228600" algn="l" defTabSz="1066800">
            <a:lnSpc>
              <a:spcPct val="90000"/>
            </a:lnSpc>
            <a:spcBef>
              <a:spcPct val="0"/>
            </a:spcBef>
            <a:spcAft>
              <a:spcPct val="15000"/>
            </a:spcAft>
            <a:buChar char="•"/>
          </a:pPr>
          <a:r>
            <a:rPr lang="en-US" sz="2400" kern="1200"/>
            <a:t>Peace Corps Volunteers</a:t>
          </a:r>
        </a:p>
      </dsp:txBody>
      <dsp:txXfrm>
        <a:off x="0" y="1520780"/>
        <a:ext cx="9618133" cy="2494800"/>
      </dsp:txXfrm>
    </dsp:sp>
    <dsp:sp modelId="{37DDBD54-F9F8-49F4-9240-19FDAE095115}">
      <dsp:nvSpPr>
        <dsp:cNvPr id="0" name=""/>
        <dsp:cNvSpPr/>
      </dsp:nvSpPr>
      <dsp:spPr>
        <a:xfrm>
          <a:off x="480906" y="1166541"/>
          <a:ext cx="6732693" cy="708480"/>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1066800">
            <a:lnSpc>
              <a:spcPct val="90000"/>
            </a:lnSpc>
            <a:spcBef>
              <a:spcPct val="0"/>
            </a:spcBef>
            <a:spcAft>
              <a:spcPct val="35000"/>
            </a:spcAft>
            <a:buNone/>
          </a:pPr>
          <a:r>
            <a:rPr lang="en-US" sz="2400" kern="1200"/>
            <a:t>Were in placement 2</a:t>
          </a:r>
          <a:r>
            <a:rPr lang="en-US" sz="2400" kern="1200" baseline="30000"/>
            <a:t>nd</a:t>
          </a:r>
          <a:r>
            <a:rPr lang="en-US" sz="2400" kern="1200"/>
            <a:t> quarter after exiting high school:</a:t>
          </a:r>
        </a:p>
      </dsp:txBody>
      <dsp:txXfrm>
        <a:off x="515491" y="1201126"/>
        <a:ext cx="6663523" cy="6393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812C33-0748-4D8C-91C3-0ACAC8D9EA35}">
      <dsp:nvSpPr>
        <dsp:cNvPr id="0" name=""/>
        <dsp:cNvSpPr/>
      </dsp:nvSpPr>
      <dsp:spPr>
        <a:xfrm>
          <a:off x="407089" y="1025051"/>
          <a:ext cx="1168923" cy="9613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9B40CC4-43E3-43B7-B12B-32B903F14D7A}">
      <dsp:nvSpPr>
        <dsp:cNvPr id="0" name=""/>
        <dsp:cNvSpPr/>
      </dsp:nvSpPr>
      <dsp:spPr>
        <a:xfrm>
          <a:off x="2848" y="2251229"/>
          <a:ext cx="1977405" cy="1567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Understand the importance of response rate to the quality of the CPI post-program placement indicator—3S1. </a:t>
          </a:r>
        </a:p>
      </dsp:txBody>
      <dsp:txXfrm>
        <a:off x="2848" y="2251229"/>
        <a:ext cx="1977405" cy="1567862"/>
      </dsp:txXfrm>
    </dsp:sp>
    <dsp:sp modelId="{8123ABAC-FF5A-44C2-AD21-BFC1E8955E3B}">
      <dsp:nvSpPr>
        <dsp:cNvPr id="0" name=""/>
        <dsp:cNvSpPr/>
      </dsp:nvSpPr>
      <dsp:spPr>
        <a:xfrm>
          <a:off x="3122116" y="1057709"/>
          <a:ext cx="1055581" cy="8307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2FFCB9F1-C8EB-489B-80C8-89E202AE2493}">
      <dsp:nvSpPr>
        <dsp:cNvPr id="0" name=""/>
        <dsp:cNvSpPr/>
      </dsp:nvSpPr>
      <dsp:spPr>
        <a:xfrm>
          <a:off x="2249726" y="2218571"/>
          <a:ext cx="2800359" cy="1567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Perkins V requires states to report post-program placement of all CTE Concentrators. This means that we need to make a good faith effort to survey all qualified concentrators, as well as a good response rate to accurately portray all concentrators in the state. </a:t>
          </a:r>
        </a:p>
      </dsp:txBody>
      <dsp:txXfrm>
        <a:off x="2249726" y="2218571"/>
        <a:ext cx="2800359" cy="1567862"/>
      </dsp:txXfrm>
    </dsp:sp>
    <dsp:sp modelId="{72289275-E3DC-4AD1-A0C4-766289380346}">
      <dsp:nvSpPr>
        <dsp:cNvPr id="0" name=""/>
        <dsp:cNvSpPr/>
      </dsp:nvSpPr>
      <dsp:spPr>
        <a:xfrm>
          <a:off x="6010881" y="1062254"/>
          <a:ext cx="1095071" cy="81254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81A8F1B2-2A22-4EA2-B4B5-14A43271F11F}">
      <dsp:nvSpPr>
        <dsp:cNvPr id="0" name=""/>
        <dsp:cNvSpPr/>
      </dsp:nvSpPr>
      <dsp:spPr>
        <a:xfrm>
          <a:off x="5319559" y="2214026"/>
          <a:ext cx="2477716" cy="1567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The value of the data collected through the Follow-Up Survey depends on an accurate report of the status of all concentrators. A good response rate is necessary to accurately portray all concentrators in the state. </a:t>
          </a:r>
        </a:p>
      </dsp:txBody>
      <dsp:txXfrm>
        <a:off x="5319559" y="2214026"/>
        <a:ext cx="2477716" cy="1567862"/>
      </dsp:txXfrm>
    </dsp:sp>
    <dsp:sp modelId="{CA8E9C3A-1F81-4460-811B-552F7DB46E50}">
      <dsp:nvSpPr>
        <dsp:cNvPr id="0" name=""/>
        <dsp:cNvSpPr/>
      </dsp:nvSpPr>
      <dsp:spPr>
        <a:xfrm>
          <a:off x="8906495" y="1084026"/>
          <a:ext cx="1025348" cy="72545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2C9F02A-8D05-4CD1-94EF-44736F34FBFE}">
      <dsp:nvSpPr>
        <dsp:cNvPr id="0" name=""/>
        <dsp:cNvSpPr/>
      </dsp:nvSpPr>
      <dsp:spPr>
        <a:xfrm>
          <a:off x="8066748" y="2192254"/>
          <a:ext cx="2704843" cy="15678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kern="1200" dirty="0"/>
            <a:t>Previous verification studies have shown that districts with low response rates often under-report their placement rates because they failed to reach students who were employed during regular weekdays. </a:t>
          </a:r>
        </a:p>
      </dsp:txBody>
      <dsp:txXfrm>
        <a:off x="8066748" y="2192254"/>
        <a:ext cx="2704843" cy="156786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1892E7-4B3E-412D-AE92-36D24007EB63}">
      <dsp:nvSpPr>
        <dsp:cNvPr id="0" name=""/>
        <dsp:cNvSpPr/>
      </dsp:nvSpPr>
      <dsp:spPr>
        <a:xfrm>
          <a:off x="0" y="93057"/>
          <a:ext cx="3005666" cy="1803399"/>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i="1" kern="1200" dirty="0"/>
            <a:t>When to call. </a:t>
          </a:r>
          <a:r>
            <a:rPr lang="en-US" sz="1300" kern="1200" dirty="0"/>
            <a:t>It is particularly important that your follow up interviewers attempt to reach students in the evenings and on weekends in addition to during school hours.</a:t>
          </a:r>
        </a:p>
      </dsp:txBody>
      <dsp:txXfrm>
        <a:off x="0" y="93057"/>
        <a:ext cx="3005666" cy="1803399"/>
      </dsp:txXfrm>
    </dsp:sp>
    <dsp:sp modelId="{38BBF627-085F-4E55-BBC2-ADBB5A656E50}">
      <dsp:nvSpPr>
        <dsp:cNvPr id="0" name=""/>
        <dsp:cNvSpPr/>
      </dsp:nvSpPr>
      <dsp:spPr>
        <a:xfrm>
          <a:off x="3306233" y="93057"/>
          <a:ext cx="3005666" cy="1803399"/>
        </a:xfrm>
        <a:prstGeom prst="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i="1" kern="1200" dirty="0"/>
            <a:t>Answering Machines. </a:t>
          </a:r>
          <a:r>
            <a:rPr lang="en-US" sz="1300" kern="1200" dirty="0"/>
            <a:t>It was helpful to leave a message stating the purpose of the call. Students were more apt to answer the next call. “A plea for help also works.”</a:t>
          </a:r>
        </a:p>
      </dsp:txBody>
      <dsp:txXfrm>
        <a:off x="3306233" y="93057"/>
        <a:ext cx="3005666" cy="1803399"/>
      </dsp:txXfrm>
    </dsp:sp>
    <dsp:sp modelId="{A9AC9CBE-CB77-4301-87CA-F6DB4FA218E0}">
      <dsp:nvSpPr>
        <dsp:cNvPr id="0" name=""/>
        <dsp:cNvSpPr/>
      </dsp:nvSpPr>
      <dsp:spPr>
        <a:xfrm>
          <a:off x="6612466" y="93057"/>
          <a:ext cx="3005666" cy="1803399"/>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i="1" kern="1200" dirty="0"/>
            <a:t>Caller ID. </a:t>
          </a:r>
          <a:r>
            <a:rPr lang="en-US" sz="1300" kern="1200" dirty="0"/>
            <a:t>Make your calls from the school. Students are more likely to answer if interviewers call from the school or they recognize the interviewer’s name. Use a cell phone or calling cards which do not activate Caller ID.</a:t>
          </a:r>
        </a:p>
      </dsp:txBody>
      <dsp:txXfrm>
        <a:off x="6612466" y="93057"/>
        <a:ext cx="3005666" cy="1803399"/>
      </dsp:txXfrm>
    </dsp:sp>
    <dsp:sp modelId="{94969FD1-8EFA-4FE7-ACEF-A09BD1148643}">
      <dsp:nvSpPr>
        <dsp:cNvPr id="0" name=""/>
        <dsp:cNvSpPr/>
      </dsp:nvSpPr>
      <dsp:spPr>
        <a:xfrm>
          <a:off x="0" y="2197024"/>
          <a:ext cx="3005666" cy="1803399"/>
        </a:xfrm>
        <a:prstGeom prst="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i="1" kern="1200" dirty="0"/>
            <a:t>Reaching students. </a:t>
          </a:r>
          <a:r>
            <a:rPr lang="en-US" sz="1300" kern="1200" dirty="0"/>
            <a:t>A phone survey provides the highest response rates. Contact students by e-mail to tell them of the coming survey and to get a current phone number. Ask for e-mail accounts, especially universal accounts like Gmail/Hotmail accounts, before they leave school.</a:t>
          </a:r>
        </a:p>
      </dsp:txBody>
      <dsp:txXfrm>
        <a:off x="0" y="2197024"/>
        <a:ext cx="3005666" cy="1803399"/>
      </dsp:txXfrm>
    </dsp:sp>
    <dsp:sp modelId="{C9D0536D-8159-4349-B53D-1EECA2DBB9DA}">
      <dsp:nvSpPr>
        <dsp:cNvPr id="0" name=""/>
        <dsp:cNvSpPr/>
      </dsp:nvSpPr>
      <dsp:spPr>
        <a:xfrm>
          <a:off x="3306233" y="2197024"/>
          <a:ext cx="3005666" cy="1803399"/>
        </a:xfrm>
        <a:prstGeom prst="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i="1" kern="1200" dirty="0"/>
            <a:t>Disconnects. </a:t>
          </a:r>
          <a:r>
            <a:rPr lang="en-US" sz="1300" kern="1200" dirty="0"/>
            <a:t>Try to call a relative listed on the student’s emergency card to get a current number. If that fails, try mailing a postcard to the current address or a relative. A disconnected number does not eliminate the student from the pool of concentrators, so you should make every effort possible to reach the student.</a:t>
          </a:r>
        </a:p>
      </dsp:txBody>
      <dsp:txXfrm>
        <a:off x="3306233" y="2197024"/>
        <a:ext cx="3005666" cy="1803399"/>
      </dsp:txXfrm>
    </dsp:sp>
    <dsp:sp modelId="{69DF144A-70D5-40EE-B5A2-58D0B42C2938}">
      <dsp:nvSpPr>
        <dsp:cNvPr id="0" name=""/>
        <dsp:cNvSpPr/>
      </dsp:nvSpPr>
      <dsp:spPr>
        <a:xfrm>
          <a:off x="6612466" y="2197024"/>
          <a:ext cx="3005666" cy="1803399"/>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Other recommendations for improving the response rate can be found on page 9 in the protocol manual.</a:t>
          </a:r>
        </a:p>
      </dsp:txBody>
      <dsp:txXfrm>
        <a:off x="6612466" y="2197024"/>
        <a:ext cx="3005666" cy="18033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69B363-C60D-456C-89CD-EB5E5D6788A5}">
      <dsp:nvSpPr>
        <dsp:cNvPr id="0" name=""/>
        <dsp:cNvSpPr/>
      </dsp:nvSpPr>
      <dsp:spPr>
        <a:xfrm>
          <a:off x="0" y="473"/>
          <a:ext cx="8596312" cy="11087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00883E-A390-4234-A9FF-FA1C6E1D56F8}">
      <dsp:nvSpPr>
        <dsp:cNvPr id="0" name=""/>
        <dsp:cNvSpPr/>
      </dsp:nvSpPr>
      <dsp:spPr>
        <a:xfrm>
          <a:off x="335385" y="249933"/>
          <a:ext cx="609791" cy="6097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6396AEB-B015-418F-9C45-C95793B7C9B3}">
      <dsp:nvSpPr>
        <dsp:cNvPr id="0" name=""/>
        <dsp:cNvSpPr/>
      </dsp:nvSpPr>
      <dsp:spPr>
        <a:xfrm>
          <a:off x="1280561" y="473"/>
          <a:ext cx="7315750" cy="1108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39" tIns="117339" rIns="117339" bIns="117339" numCol="1" spcCol="1270" anchor="ctr" anchorCtr="0">
          <a:noAutofit/>
        </a:bodyPr>
        <a:lstStyle/>
        <a:p>
          <a:pPr marL="0" lvl="0" indent="0" algn="l" defTabSz="1111250">
            <a:lnSpc>
              <a:spcPct val="100000"/>
            </a:lnSpc>
            <a:spcBef>
              <a:spcPct val="0"/>
            </a:spcBef>
            <a:spcAft>
              <a:spcPct val="35000"/>
            </a:spcAft>
            <a:buNone/>
          </a:pPr>
          <a:r>
            <a:rPr lang="en-US" sz="2500" kern="1200"/>
            <a:t>Yincheng Ye</a:t>
          </a:r>
        </a:p>
      </dsp:txBody>
      <dsp:txXfrm>
        <a:off x="1280561" y="473"/>
        <a:ext cx="7315750" cy="1108711"/>
      </dsp:txXfrm>
    </dsp:sp>
    <dsp:sp modelId="{31BEB665-71FB-47DE-BE2D-4E59165E330E}">
      <dsp:nvSpPr>
        <dsp:cNvPr id="0" name=""/>
        <dsp:cNvSpPr/>
      </dsp:nvSpPr>
      <dsp:spPr>
        <a:xfrm>
          <a:off x="0" y="1386362"/>
          <a:ext cx="8596312" cy="11087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61A089-5F48-4F00-AFF9-830A71CD3AD8}">
      <dsp:nvSpPr>
        <dsp:cNvPr id="0" name=""/>
        <dsp:cNvSpPr/>
      </dsp:nvSpPr>
      <dsp:spPr>
        <a:xfrm>
          <a:off x="335385" y="1635822"/>
          <a:ext cx="609791" cy="6097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0AB7D4F-4F46-4B2E-A61D-09153D687258}">
      <dsp:nvSpPr>
        <dsp:cNvPr id="0" name=""/>
        <dsp:cNvSpPr/>
      </dsp:nvSpPr>
      <dsp:spPr>
        <a:xfrm>
          <a:off x="1280561" y="1386362"/>
          <a:ext cx="7315750" cy="1108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39" tIns="117339" rIns="117339" bIns="117339" numCol="1" spcCol="1270" anchor="ctr" anchorCtr="0">
          <a:noAutofit/>
        </a:bodyPr>
        <a:lstStyle/>
        <a:p>
          <a:pPr marL="0" lvl="0" indent="0" algn="l" defTabSz="1111250">
            <a:lnSpc>
              <a:spcPct val="100000"/>
            </a:lnSpc>
            <a:spcBef>
              <a:spcPct val="0"/>
            </a:spcBef>
            <a:spcAft>
              <a:spcPct val="35000"/>
            </a:spcAft>
            <a:buNone/>
          </a:pPr>
          <a:r>
            <a:rPr lang="en-US" sz="2500" kern="1200">
              <a:hlinkClick xmlns:r="http://schemas.openxmlformats.org/officeDocument/2006/relationships" r:id="rId5"/>
            </a:rPr>
            <a:t>YeY@michigan.gov</a:t>
          </a:r>
          <a:endParaRPr lang="en-US" sz="2500" kern="1200"/>
        </a:p>
      </dsp:txBody>
      <dsp:txXfrm>
        <a:off x="1280561" y="1386362"/>
        <a:ext cx="7315750" cy="1108711"/>
      </dsp:txXfrm>
    </dsp:sp>
    <dsp:sp modelId="{FC4A4381-F881-40A0-9EE1-F1A976F14965}">
      <dsp:nvSpPr>
        <dsp:cNvPr id="0" name=""/>
        <dsp:cNvSpPr/>
      </dsp:nvSpPr>
      <dsp:spPr>
        <a:xfrm>
          <a:off x="0" y="2772251"/>
          <a:ext cx="8596312" cy="110871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2132F4-7E86-40BC-B716-8056ACEA2DBA}">
      <dsp:nvSpPr>
        <dsp:cNvPr id="0" name=""/>
        <dsp:cNvSpPr/>
      </dsp:nvSpPr>
      <dsp:spPr>
        <a:xfrm>
          <a:off x="335385" y="3021711"/>
          <a:ext cx="609791" cy="609791"/>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CD34F430-54A6-47BF-85BB-8F195E62464E}">
      <dsp:nvSpPr>
        <dsp:cNvPr id="0" name=""/>
        <dsp:cNvSpPr/>
      </dsp:nvSpPr>
      <dsp:spPr>
        <a:xfrm>
          <a:off x="1280561" y="2772251"/>
          <a:ext cx="7315750" cy="11087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7339" tIns="117339" rIns="117339" bIns="117339" numCol="1" spcCol="1270" anchor="ctr" anchorCtr="0">
          <a:noAutofit/>
        </a:bodyPr>
        <a:lstStyle/>
        <a:p>
          <a:pPr marL="0" lvl="0" indent="0" algn="l" defTabSz="1111250">
            <a:lnSpc>
              <a:spcPct val="100000"/>
            </a:lnSpc>
            <a:spcBef>
              <a:spcPct val="0"/>
            </a:spcBef>
            <a:spcAft>
              <a:spcPct val="35000"/>
            </a:spcAft>
            <a:buNone/>
          </a:pPr>
          <a:r>
            <a:rPr lang="en-US" sz="2500" kern="1200"/>
            <a:t>517-281-7229 Cell</a:t>
          </a:r>
        </a:p>
      </dsp:txBody>
      <dsp:txXfrm>
        <a:off x="1280561" y="2772251"/>
        <a:ext cx="7315750" cy="1108711"/>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F718E5-3D4A-488D-999D-C26318E439B0}" type="datetimeFigureOut">
              <a:rPr lang="en-US" smtClean="0"/>
              <a:t>10/11/2023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89BF5E-C4DE-4286-895F-330F7BD74885}" type="slidenum">
              <a:rPr lang="en-US" smtClean="0"/>
              <a:t>‹#›</a:t>
            </a:fld>
            <a:endParaRPr lang="en-US"/>
          </a:p>
        </p:txBody>
      </p:sp>
    </p:spTree>
    <p:extLst>
      <p:ext uri="{BB962C8B-B14F-4D97-AF65-F5344CB8AC3E}">
        <p14:creationId xmlns:p14="http://schemas.microsoft.com/office/powerpoint/2010/main" val="3785920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DengXian" panose="02010600030101010101" pitchFamily="2" charset="-122"/>
                <a:cs typeface="Calibri" panose="020F0502020204030204" pitchFamily="34" charset="0"/>
              </a:rPr>
              <a:t>3S1 denominator is CTE concentrators who left school and responded to the follow-up survey. </a:t>
            </a:r>
            <a:r>
              <a:rPr lang="en-US" sz="1800">
                <a:effectLst/>
                <a:latin typeface="Calibri" panose="020F0502020204030204" pitchFamily="34" charset="0"/>
                <a:ea typeface="DengXian" panose="02010600030101010101" pitchFamily="2" charset="-122"/>
                <a:cs typeface="Calibri" panose="020F0502020204030204" pitchFamily="34" charset="0"/>
              </a:rPr>
              <a:t>So high response rate of the follow-up survey is critical to ensure that the respondents of follow-up survey can sufficiently represent all CTE concentrators who left school.</a:t>
            </a:r>
            <a:endParaRPr lang="en-US" sz="1800">
              <a:effectLst/>
              <a:latin typeface="Calibri" panose="020F0502020204030204" pitchFamily="34" charset="0"/>
              <a:ea typeface="DengXian" panose="02010600030101010101" pitchFamily="2" charset="-122"/>
              <a:cs typeface="Times New Roman" panose="02020603050405020304" pitchFamily="18" charset="0"/>
            </a:endParaRPr>
          </a:p>
          <a:p>
            <a:endParaRPr lang="en-US" sz="1800" b="0" i="0" u="none" strike="noStrike" baseline="0">
              <a:solidFill>
                <a:srgbClr val="000000"/>
              </a:solidFill>
              <a:latin typeface="Microsoft Sans Serif" panose="020B0604020202020204" pitchFamily="34" charset="0"/>
            </a:endParaRPr>
          </a:p>
          <a:p>
            <a:r>
              <a:rPr lang="en-US" sz="1800" b="0" i="0" u="none" strike="noStrike" baseline="0" dirty="0">
                <a:solidFill>
                  <a:srgbClr val="000000"/>
                </a:solidFill>
                <a:latin typeface="Microsoft Sans Serif" panose="020B0604020202020204" pitchFamily="34" charset="0"/>
              </a:rPr>
              <a:t>The survey data are used in a variety of ways at both the Federal and State levels. At the Federal level, OCTAE uses the data to show the impact of CTE funding to the U.S. Legislature. This may, in turn, affect future federal funding. Similarly, MDE uses the data to show the impact of State funding of CTE programs to the Michigan legislature. Additional data uses by the State include: </a:t>
            </a:r>
          </a:p>
          <a:p>
            <a:r>
              <a:rPr lang="en-US" sz="1800" b="0" i="0" u="none" strike="noStrike" baseline="0" dirty="0">
                <a:solidFill>
                  <a:srgbClr val="000000"/>
                </a:solidFill>
                <a:latin typeface="Microsoft Sans Serif" panose="020B0604020202020204" pitchFamily="34" charset="0"/>
              </a:rPr>
              <a:t>Ranking programs to allocate Added Cost funds. </a:t>
            </a:r>
          </a:p>
          <a:p>
            <a:r>
              <a:rPr lang="en-US" sz="1800" b="0" i="0" u="none" strike="noStrike" baseline="0" dirty="0">
                <a:solidFill>
                  <a:srgbClr val="000000"/>
                </a:solidFill>
                <a:latin typeface="Microsoft Sans Serif" panose="020B0604020202020204" pitchFamily="34" charset="0"/>
              </a:rPr>
              <a:t>Program review consideration of the data in answering questions such as “Are CTE concentrators finding jobs or continuing their training in a related field?”</a:t>
            </a:r>
            <a:endParaRPr lang="en-US" altLang="en-US" sz="1200"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2</a:t>
            </a:fld>
            <a:endParaRPr lang="en-US"/>
          </a:p>
        </p:txBody>
      </p:sp>
    </p:spTree>
    <p:extLst>
      <p:ext uri="{BB962C8B-B14F-4D97-AF65-F5344CB8AC3E}">
        <p14:creationId xmlns:p14="http://schemas.microsoft.com/office/powerpoint/2010/main" val="1712085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71116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5</a:t>
            </a:fld>
            <a:endParaRPr lang="en-US"/>
          </a:p>
        </p:txBody>
      </p:sp>
    </p:spTree>
    <p:extLst>
      <p:ext uri="{BB962C8B-B14F-4D97-AF65-F5344CB8AC3E}">
        <p14:creationId xmlns:p14="http://schemas.microsoft.com/office/powerpoint/2010/main" val="4197332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gn="l">
              <a:spcBef>
                <a:spcPts val="0"/>
              </a:spcBef>
              <a:spcAft>
                <a:spcPts val="0"/>
              </a:spcAft>
            </a:pPr>
            <a:r>
              <a:rPr lang="en-US" sz="1800" kern="1400" spc="-50" dirty="0">
                <a:effectLst/>
                <a:latin typeface="Calibri Light" panose="020F0302020204030204" pitchFamily="34" charset="0"/>
                <a:ea typeface="DengXian Light" panose="02010600030101010101" pitchFamily="2" charset="-122"/>
                <a:cs typeface="Times New Roman" panose="02020603050405020304" pitchFamily="18" charset="0"/>
              </a:rPr>
              <a:t>CTEIS Follow Up Survey of Concentrators </a:t>
            </a:r>
            <a:r>
              <a:rPr lang="en-US" sz="1800" dirty="0">
                <a:effectLst/>
                <a:latin typeface="Calibri" panose="020F0502020204030204" pitchFamily="34" charset="0"/>
                <a:ea typeface="Calibri" panose="020F0502020204030204" pitchFamily="34" charset="0"/>
                <a:cs typeface="Times New Roman" panose="02020603050405020304" pitchFamily="18" charset="0"/>
              </a:rPr>
              <a:t>Best Practices on CTEIS knowledge base webpage: follow-up </a:t>
            </a:r>
          </a:p>
          <a:p>
            <a:pPr marL="0" marR="0" algn="l">
              <a:spcBef>
                <a:spcPts val="0"/>
              </a:spcBef>
              <a:spcAft>
                <a:spcPts val="0"/>
              </a:spcAft>
            </a:pPr>
            <a:r>
              <a:rPr lang="en-US" sz="1800" dirty="0">
                <a:effectLst/>
                <a:latin typeface="Calibri" panose="020F0502020204030204" pitchFamily="34" charset="0"/>
                <a:cs typeface="Times New Roman" panose="02020603050405020304" pitchFamily="18" charset="0"/>
              </a:rPr>
              <a:t>Teacher/ISD best practice</a:t>
            </a:r>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6</a:t>
            </a:fld>
            <a:endParaRPr lang="en-US"/>
          </a:p>
        </p:txBody>
      </p:sp>
    </p:spTree>
    <p:extLst>
      <p:ext uri="{BB962C8B-B14F-4D97-AF65-F5344CB8AC3E}">
        <p14:creationId xmlns:p14="http://schemas.microsoft.com/office/powerpoint/2010/main" val="931794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These policies will be implemented starting with the 2021-2022 school year, using 2021-2022 follow-up data. </a:t>
            </a:r>
          </a:p>
          <a:p>
            <a:endParaRPr lang="en-US" dirty="0"/>
          </a:p>
        </p:txBody>
      </p:sp>
      <p:sp>
        <p:nvSpPr>
          <p:cNvPr id="4" name="Slide Number Placeholder 3"/>
          <p:cNvSpPr>
            <a:spLocks noGrp="1"/>
          </p:cNvSpPr>
          <p:nvPr>
            <p:ph type="sldNum" sz="quarter" idx="5"/>
          </p:nvPr>
        </p:nvSpPr>
        <p:spPr/>
        <p:txBody>
          <a:bodyPr/>
          <a:lstStyle/>
          <a:p>
            <a:fld id="{4B81E63B-D57B-47F8-BF36-0A737DDD235A}" type="slidenum">
              <a:rPr lang="en-US" smtClean="0"/>
              <a:t>7</a:t>
            </a:fld>
            <a:endParaRPr lang="en-US"/>
          </a:p>
        </p:txBody>
      </p:sp>
    </p:spTree>
    <p:extLst>
      <p:ext uri="{BB962C8B-B14F-4D97-AF65-F5344CB8AC3E}">
        <p14:creationId xmlns:p14="http://schemas.microsoft.com/office/powerpoint/2010/main" val="11434449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8</a:t>
            </a:fld>
            <a:endParaRPr lang="en-US"/>
          </a:p>
        </p:txBody>
      </p:sp>
    </p:spTree>
    <p:extLst>
      <p:ext uri="{BB962C8B-B14F-4D97-AF65-F5344CB8AC3E}">
        <p14:creationId xmlns:p14="http://schemas.microsoft.com/office/powerpoint/2010/main" val="6445213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2502435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3338692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8326527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27285746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45670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4055180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2302229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1718613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2983003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10/11/2023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3636623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10C630-762F-4AF1-8E4C-83683A858E1F}"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3908493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10C630-762F-4AF1-8E4C-83683A858E1F}" type="datetimeFigureOut">
              <a:rPr lang="en-US" smtClean="0"/>
              <a:t>10/11/2023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1192555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10C630-762F-4AF1-8E4C-83683A858E1F}" type="datetimeFigureOut">
              <a:rPr lang="en-US" smtClean="0"/>
              <a:t>10/11/2023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1703670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10C630-762F-4AF1-8E4C-83683A858E1F}" type="datetimeFigureOut">
              <a:rPr lang="en-US" smtClean="0"/>
              <a:t>10/11/2023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363430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10C630-762F-4AF1-8E4C-83683A858E1F}"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1176992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10C630-762F-4AF1-8E4C-83683A858E1F}" type="datetimeFigureOut">
              <a:rPr lang="en-US" smtClean="0"/>
              <a:t>10/11/2023</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4211523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F10C630-762F-4AF1-8E4C-83683A858E1F}" type="datetimeFigureOut">
              <a:rPr lang="en-US" smtClean="0"/>
              <a:t>10/11/2023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72B5CB3-910D-4857-B7E7-B848DA897E6F}" type="slidenum">
              <a:rPr lang="en-US" smtClean="0"/>
              <a:t>‹#›</a:t>
            </a:fld>
            <a:endParaRPr lang="en-US"/>
          </a:p>
        </p:txBody>
      </p:sp>
    </p:spTree>
    <p:extLst>
      <p:ext uri="{BB962C8B-B14F-4D97-AF65-F5344CB8AC3E}">
        <p14:creationId xmlns:p14="http://schemas.microsoft.com/office/powerpoint/2010/main" val="4114729140"/>
      </p:ext>
    </p:extLst>
  </p:cSld>
  <p:clrMap bg1="lt1" tx1="dk1" bg2="lt2" tx2="dk2" accent1="accent1" accent2="accent2" accent3="accent3" accent4="accent4" accent5="accent5" accent6="accent6" hlink="hlink" folHlink="folHlink"/>
  <p:sldLayoutIdLst>
    <p:sldLayoutId id="2147483987" r:id="rId1"/>
    <p:sldLayoutId id="2147483988"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 id="2147483998" r:id="rId12"/>
    <p:sldLayoutId id="2147483999" r:id="rId13"/>
    <p:sldLayoutId id="2147484000" r:id="rId14"/>
    <p:sldLayoutId id="2147484001" r:id="rId15"/>
    <p:sldLayoutId id="214748400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715E0-F64F-48F5-95B6-4F521159C503}"/>
              </a:ext>
            </a:extLst>
          </p:cNvPr>
          <p:cNvSpPr>
            <a:spLocks noGrp="1"/>
          </p:cNvSpPr>
          <p:nvPr>
            <p:ph type="ctrTitle"/>
          </p:nvPr>
        </p:nvSpPr>
        <p:spPr>
          <a:xfrm>
            <a:off x="4974337" y="1265314"/>
            <a:ext cx="4299666" cy="3249131"/>
          </a:xfrm>
        </p:spPr>
        <p:txBody>
          <a:bodyPr>
            <a:normAutofit/>
          </a:bodyPr>
          <a:lstStyle/>
          <a:p>
            <a:pPr algn="l"/>
            <a:r>
              <a:rPr lang="en-US" dirty="0"/>
              <a:t>Follow-up Training</a:t>
            </a:r>
            <a:br>
              <a:rPr lang="en-US" dirty="0"/>
            </a:br>
            <a:r>
              <a:rPr lang="en-US" dirty="0"/>
              <a:t>2023</a:t>
            </a:r>
          </a:p>
        </p:txBody>
      </p:sp>
      <p:sp>
        <p:nvSpPr>
          <p:cNvPr id="9" name="Isosceles Triangle 8">
            <a:extLst>
              <a:ext uri="{FF2B5EF4-FFF2-40B4-BE49-F238E27FC236}">
                <a16:creationId xmlns:a16="http://schemas.microsoft.com/office/drawing/2014/main" id="{5A7802B6-FF37-40CF-A7E2-6F2A0D9A9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174" y="1270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pic>
        <p:nvPicPr>
          <p:cNvPr id="6" name="Graphic 5" descr="Teacher">
            <a:extLst>
              <a:ext uri="{FF2B5EF4-FFF2-40B4-BE49-F238E27FC236}">
                <a16:creationId xmlns:a16="http://schemas.microsoft.com/office/drawing/2014/main" id="{837BF338-7820-A53C-C631-9D58FFB8DD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88604" y="1550139"/>
            <a:ext cx="3765692" cy="3765692"/>
          </a:xfrm>
          <a:prstGeom prst="rect">
            <a:avLst/>
          </a:prstGeom>
        </p:spPr>
      </p:pic>
    </p:spTree>
    <p:extLst>
      <p:ext uri="{BB962C8B-B14F-4D97-AF65-F5344CB8AC3E}">
        <p14:creationId xmlns:p14="http://schemas.microsoft.com/office/powerpoint/2010/main" val="97739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F8A343C-53EC-4183-BDF8-E1B5F8F29194}"/>
              </a:ext>
            </a:extLst>
          </p:cNvPr>
          <p:cNvSpPr>
            <a:spLocks noGrp="1"/>
          </p:cNvSpPr>
          <p:nvPr>
            <p:ph type="title"/>
          </p:nvPr>
        </p:nvSpPr>
        <p:spPr>
          <a:xfrm>
            <a:off x="1286933" y="609600"/>
            <a:ext cx="10197494" cy="1099457"/>
          </a:xfrm>
        </p:spPr>
        <p:txBody>
          <a:bodyPr>
            <a:normAutofit/>
          </a:bodyPr>
          <a:lstStyle/>
          <a:p>
            <a:r>
              <a:rPr lang="en-US" sz="3300" b="1"/>
              <a:t>Main Purpose: To collect Perkins Core Performance Indicator — Post-program Placement (3S1)</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67DB3454-32E2-532B-EE24-6690FAD911DE}"/>
              </a:ext>
            </a:extLst>
          </p:cNvPr>
          <p:cNvGraphicFramePr>
            <a:graphicFrameLocks noGrp="1"/>
          </p:cNvGraphicFramePr>
          <p:nvPr>
            <p:ph idx="1"/>
            <p:extLst>
              <p:ext uri="{D42A27DB-BD31-4B8C-83A1-F6EECF244321}">
                <p14:modId xmlns:p14="http://schemas.microsoft.com/office/powerpoint/2010/main" val="2589965424"/>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2918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F0A16-4757-496E-9091-459A2E010928}"/>
              </a:ext>
            </a:extLst>
          </p:cNvPr>
          <p:cNvSpPr>
            <a:spLocks noGrp="1"/>
          </p:cNvSpPr>
          <p:nvPr>
            <p:ph type="title"/>
          </p:nvPr>
        </p:nvSpPr>
        <p:spPr>
          <a:xfrm>
            <a:off x="767449" y="508953"/>
            <a:ext cx="9644063" cy="1258603"/>
          </a:xfrm>
        </p:spPr>
        <p:txBody>
          <a:bodyPr/>
          <a:lstStyle/>
          <a:p>
            <a:r>
              <a:rPr lang="en-US" b="1" dirty="0"/>
              <a:t>Post-Program Placement – 3S1</a:t>
            </a:r>
          </a:p>
        </p:txBody>
      </p:sp>
      <p:graphicFrame>
        <p:nvGraphicFramePr>
          <p:cNvPr id="7" name="Table 6">
            <a:extLst>
              <a:ext uri="{FF2B5EF4-FFF2-40B4-BE49-F238E27FC236}">
                <a16:creationId xmlns:a16="http://schemas.microsoft.com/office/drawing/2014/main" id="{B00A1373-AE2A-4243-9A5E-C4F6390AF228}"/>
              </a:ext>
            </a:extLst>
          </p:cNvPr>
          <p:cNvGraphicFramePr>
            <a:graphicFrameLocks noGrp="1"/>
          </p:cNvGraphicFramePr>
          <p:nvPr>
            <p:extLst>
              <p:ext uri="{D42A27DB-BD31-4B8C-83A1-F6EECF244321}">
                <p14:modId xmlns:p14="http://schemas.microsoft.com/office/powerpoint/2010/main" val="2788731916"/>
              </p:ext>
            </p:extLst>
          </p:nvPr>
        </p:nvGraphicFramePr>
        <p:xfrm>
          <a:off x="616449" y="2266140"/>
          <a:ext cx="8907695" cy="2827718"/>
        </p:xfrm>
        <a:graphic>
          <a:graphicData uri="http://schemas.openxmlformats.org/drawingml/2006/table">
            <a:tbl>
              <a:tblPr>
                <a:tableStyleId>{5C22544A-7EE6-4342-B048-85BDC9FD1C3A}</a:tableStyleId>
              </a:tblPr>
              <a:tblGrid>
                <a:gridCol w="1002272">
                  <a:extLst>
                    <a:ext uri="{9D8B030D-6E8A-4147-A177-3AD203B41FA5}">
                      <a16:colId xmlns:a16="http://schemas.microsoft.com/office/drawing/2014/main" val="1246775977"/>
                    </a:ext>
                  </a:extLst>
                </a:gridCol>
                <a:gridCol w="1378997">
                  <a:extLst>
                    <a:ext uri="{9D8B030D-6E8A-4147-A177-3AD203B41FA5}">
                      <a16:colId xmlns:a16="http://schemas.microsoft.com/office/drawing/2014/main" val="159897433"/>
                    </a:ext>
                  </a:extLst>
                </a:gridCol>
                <a:gridCol w="993402">
                  <a:extLst>
                    <a:ext uri="{9D8B030D-6E8A-4147-A177-3AD203B41FA5}">
                      <a16:colId xmlns:a16="http://schemas.microsoft.com/office/drawing/2014/main" val="4140452495"/>
                    </a:ext>
                  </a:extLst>
                </a:gridCol>
                <a:gridCol w="1077589">
                  <a:extLst>
                    <a:ext uri="{9D8B030D-6E8A-4147-A177-3AD203B41FA5}">
                      <a16:colId xmlns:a16="http://schemas.microsoft.com/office/drawing/2014/main" val="96048731"/>
                    </a:ext>
                  </a:extLst>
                </a:gridCol>
                <a:gridCol w="1077589">
                  <a:extLst>
                    <a:ext uri="{9D8B030D-6E8A-4147-A177-3AD203B41FA5}">
                      <a16:colId xmlns:a16="http://schemas.microsoft.com/office/drawing/2014/main" val="1445653866"/>
                    </a:ext>
                  </a:extLst>
                </a:gridCol>
                <a:gridCol w="1077589">
                  <a:extLst>
                    <a:ext uri="{9D8B030D-6E8A-4147-A177-3AD203B41FA5}">
                      <a16:colId xmlns:a16="http://schemas.microsoft.com/office/drawing/2014/main" val="844250269"/>
                    </a:ext>
                  </a:extLst>
                </a:gridCol>
                <a:gridCol w="1086007">
                  <a:extLst>
                    <a:ext uri="{9D8B030D-6E8A-4147-A177-3AD203B41FA5}">
                      <a16:colId xmlns:a16="http://schemas.microsoft.com/office/drawing/2014/main" val="1895766082"/>
                    </a:ext>
                  </a:extLst>
                </a:gridCol>
                <a:gridCol w="1214250">
                  <a:extLst>
                    <a:ext uri="{9D8B030D-6E8A-4147-A177-3AD203B41FA5}">
                      <a16:colId xmlns:a16="http://schemas.microsoft.com/office/drawing/2014/main" val="1291506634"/>
                    </a:ext>
                  </a:extLst>
                </a:gridCol>
              </a:tblGrid>
              <a:tr h="888026">
                <a:tc>
                  <a:txBody>
                    <a:bodyPr/>
                    <a:lstStyle/>
                    <a:p>
                      <a:pPr algn="ctr" fontAlgn="b"/>
                      <a:r>
                        <a:rPr lang="en-US" sz="1600" b="1" dirty="0">
                          <a:solidFill>
                            <a:schemeClr val="accent1">
                              <a:lumMod val="75000"/>
                            </a:schemeClr>
                          </a:solidFill>
                          <a:latin typeface="+mj-lt"/>
                          <a:ea typeface="+mj-ea"/>
                          <a:cs typeface="+mj-cs"/>
                        </a:rPr>
                        <a:t>Year</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Total eligible concentrators</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Response Rate</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Proxy Rate</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Self-Survey</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Placement</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Employed</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kern="1200" dirty="0">
                          <a:solidFill>
                            <a:schemeClr val="accent1">
                              <a:lumMod val="75000"/>
                            </a:schemeClr>
                          </a:solidFill>
                          <a:latin typeface="+mj-lt"/>
                          <a:ea typeface="+mj-ea"/>
                          <a:cs typeface="+mj-cs"/>
                        </a:rPr>
                        <a:t>Continuing Education</a:t>
                      </a:r>
                    </a:p>
                  </a:txBody>
                  <a:tcPr marL="5953" marR="5953" marT="5953"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35302527"/>
                  </a:ext>
                </a:extLst>
              </a:tr>
              <a:tr h="969846">
                <a:tc>
                  <a:txBody>
                    <a:bodyPr/>
                    <a:lstStyle/>
                    <a:p>
                      <a:pPr algn="ctr" fontAlgn="b"/>
                      <a:r>
                        <a:rPr lang="en-US" sz="2000" i="1" u="none" strike="noStrike" dirty="0">
                          <a:solidFill>
                            <a:schemeClr val="tx2"/>
                          </a:solidFill>
                          <a:effectLst/>
                        </a:rPr>
                        <a:t>2021-22</a:t>
                      </a:r>
                      <a:endParaRPr lang="en-US" sz="2000" b="0" i="1" u="none" strike="noStrike" dirty="0">
                        <a:solidFill>
                          <a:schemeClr val="tx2"/>
                        </a:solidFill>
                        <a:effectLst/>
                        <a:latin typeface="Calibri" panose="020F0502020204030204" pitchFamily="34" charset="0"/>
                      </a:endParaRP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algn="ctr" fontAlgn="b"/>
                      <a:r>
                        <a:rPr lang="en-US" sz="2000" u="none" strike="noStrike" kern="1200" dirty="0">
                          <a:solidFill>
                            <a:schemeClr val="tx2"/>
                          </a:solidFill>
                          <a:effectLst/>
                          <a:latin typeface="+mn-lt"/>
                          <a:ea typeface="+mn-ea"/>
                          <a:cs typeface="+mn-cs"/>
                        </a:rPr>
                        <a:t>35,266</a:t>
                      </a: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algn="ctr" fontAlgn="b"/>
                      <a:r>
                        <a:rPr lang="en-US" sz="2000" u="none" strike="noStrike" kern="1200" dirty="0">
                          <a:solidFill>
                            <a:schemeClr val="tx2"/>
                          </a:solidFill>
                          <a:effectLst/>
                          <a:latin typeface="+mn-lt"/>
                          <a:ea typeface="+mn-ea"/>
                          <a:cs typeface="+mn-cs"/>
                        </a:rPr>
                        <a:t>84.5%</a:t>
                      </a: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algn="ctr" fontAlgn="b"/>
                      <a:r>
                        <a:rPr lang="en-US" sz="2000" u="none" strike="noStrike" kern="1200" dirty="0">
                          <a:solidFill>
                            <a:schemeClr val="tx2"/>
                          </a:solidFill>
                          <a:effectLst/>
                          <a:latin typeface="+mn-lt"/>
                          <a:ea typeface="+mn-ea"/>
                          <a:cs typeface="+mn-cs"/>
                        </a:rPr>
                        <a:t>12.6%</a:t>
                      </a: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algn="ctr" fontAlgn="b"/>
                      <a:r>
                        <a:rPr lang="en-US" sz="2000" u="none" strike="noStrike" kern="1200" dirty="0">
                          <a:solidFill>
                            <a:schemeClr val="tx2"/>
                          </a:solidFill>
                          <a:effectLst/>
                          <a:latin typeface="+mn-lt"/>
                          <a:ea typeface="+mn-ea"/>
                          <a:cs typeface="+mn-cs"/>
                        </a:rPr>
                        <a:t>21.3%</a:t>
                      </a: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algn="ctr" fontAlgn="b"/>
                      <a:r>
                        <a:rPr lang="en-US" sz="2000" u="none" strike="noStrike" kern="1200" dirty="0">
                          <a:solidFill>
                            <a:schemeClr val="tx2"/>
                          </a:solidFill>
                          <a:effectLst/>
                          <a:latin typeface="+mn-lt"/>
                          <a:ea typeface="+mn-ea"/>
                          <a:cs typeface="+mn-cs"/>
                        </a:rPr>
                        <a:t>95.2%</a:t>
                      </a: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algn="ctr" fontAlgn="b"/>
                      <a:r>
                        <a:rPr lang="en-US" sz="2000" u="none" strike="noStrike" kern="1200" dirty="0">
                          <a:solidFill>
                            <a:schemeClr val="tx2"/>
                          </a:solidFill>
                          <a:effectLst/>
                          <a:latin typeface="+mn-lt"/>
                          <a:ea typeface="+mn-ea"/>
                          <a:cs typeface="+mn-cs"/>
                        </a:rPr>
                        <a:t>86.2%</a:t>
                      </a:r>
                    </a:p>
                  </a:txBody>
                  <a:tcPr marL="5953" marR="5953" marT="5953" marB="0" anchor="ctr">
                    <a:lnT w="12700" cap="flat" cmpd="sng" algn="ctr">
                      <a:solidFill>
                        <a:schemeClr val="tx1"/>
                      </a:solidFill>
                      <a:prstDash val="solid"/>
                      <a:round/>
                      <a:headEnd type="none" w="med" len="med"/>
                      <a:tailEnd type="none" w="med" len="med"/>
                    </a:lnT>
                    <a:noFill/>
                  </a:tcPr>
                </a:tc>
                <a:tc>
                  <a:txBody>
                    <a:bodyPr/>
                    <a:lstStyle/>
                    <a:p>
                      <a:pPr marL="0" marR="0" lvl="0" indent="0" algn="ctr" defTabSz="851176" rtl="0" eaLnBrk="1" fontAlgn="b" latinLnBrk="0" hangingPunct="1">
                        <a:lnSpc>
                          <a:spcPct val="100000"/>
                        </a:lnSpc>
                        <a:spcBef>
                          <a:spcPts val="0"/>
                        </a:spcBef>
                        <a:spcAft>
                          <a:spcPts val="0"/>
                        </a:spcAft>
                        <a:buClrTx/>
                        <a:buSzTx/>
                        <a:buFontTx/>
                        <a:buNone/>
                        <a:tabLst/>
                        <a:defRPr/>
                      </a:pPr>
                      <a:r>
                        <a:rPr lang="en-US" sz="2000" u="none" strike="noStrike" kern="1200" dirty="0">
                          <a:solidFill>
                            <a:schemeClr val="tx2"/>
                          </a:solidFill>
                          <a:effectLst/>
                          <a:latin typeface="+mn-lt"/>
                          <a:ea typeface="+mn-ea"/>
                          <a:cs typeface="+mn-cs"/>
                        </a:rPr>
                        <a:t>68.4%</a:t>
                      </a:r>
                    </a:p>
                  </a:txBody>
                  <a:tcPr marL="5953" marR="5953" marT="5953" marB="0" anchor="ct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708972024"/>
                  </a:ext>
                </a:extLst>
              </a:tr>
              <a:tr h="969846">
                <a:tc>
                  <a:txBody>
                    <a:bodyPr/>
                    <a:lstStyle/>
                    <a:p>
                      <a:pPr algn="ctr" fontAlgn="b"/>
                      <a:r>
                        <a:rPr lang="en-US" sz="2000" i="1" u="none" strike="noStrike" dirty="0">
                          <a:solidFill>
                            <a:schemeClr val="tx2"/>
                          </a:solidFill>
                          <a:effectLst/>
                        </a:rPr>
                        <a:t>2022-23</a:t>
                      </a:r>
                      <a:endParaRPr lang="en-US" sz="2000" b="0" i="1" u="none" strike="noStrike" dirty="0">
                        <a:solidFill>
                          <a:schemeClr val="tx2"/>
                        </a:solidFill>
                        <a:effectLst/>
                        <a:latin typeface="Calibri" panose="020F0502020204030204" pitchFamily="34" charset="0"/>
                      </a:endParaRP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algn="ctr" fontAlgn="b"/>
                      <a:r>
                        <a:rPr lang="en-US" sz="2000" u="none" strike="noStrike" kern="1200" dirty="0">
                          <a:solidFill>
                            <a:schemeClr val="tx2"/>
                          </a:solidFill>
                          <a:effectLst/>
                          <a:latin typeface="+mn-lt"/>
                          <a:ea typeface="+mn-ea"/>
                          <a:cs typeface="+mn-cs"/>
                        </a:rPr>
                        <a:t>37,407</a:t>
                      </a: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algn="ctr" fontAlgn="b"/>
                      <a:r>
                        <a:rPr lang="en-US" sz="2000" u="none" strike="noStrike" kern="1200" dirty="0">
                          <a:solidFill>
                            <a:schemeClr val="tx2"/>
                          </a:solidFill>
                          <a:effectLst/>
                          <a:latin typeface="+mn-lt"/>
                          <a:ea typeface="+mn-ea"/>
                          <a:cs typeface="+mn-cs"/>
                        </a:rPr>
                        <a:t>86.3%</a:t>
                      </a: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algn="ctr" fontAlgn="b"/>
                      <a:r>
                        <a:rPr lang="en-US" sz="2000" u="none" strike="noStrike" kern="1200" dirty="0">
                          <a:solidFill>
                            <a:schemeClr val="tx2"/>
                          </a:solidFill>
                          <a:effectLst/>
                          <a:latin typeface="+mn-lt"/>
                          <a:ea typeface="+mn-ea"/>
                          <a:cs typeface="+mn-cs"/>
                        </a:rPr>
                        <a:t>11.8%</a:t>
                      </a: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algn="ctr" fontAlgn="b"/>
                      <a:r>
                        <a:rPr lang="en-US" sz="2000" u="none" strike="noStrike" kern="1200" dirty="0">
                          <a:solidFill>
                            <a:schemeClr val="tx2"/>
                          </a:solidFill>
                          <a:effectLst/>
                          <a:latin typeface="+mn-lt"/>
                          <a:ea typeface="+mn-ea"/>
                          <a:cs typeface="+mn-cs"/>
                        </a:rPr>
                        <a:t>23.6%</a:t>
                      </a: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algn="ctr" fontAlgn="b"/>
                      <a:r>
                        <a:rPr lang="en-US" sz="2000" u="none" strike="noStrike" kern="1200" dirty="0">
                          <a:solidFill>
                            <a:schemeClr val="tx2"/>
                          </a:solidFill>
                          <a:effectLst/>
                          <a:latin typeface="+mn-lt"/>
                          <a:ea typeface="+mn-ea"/>
                          <a:cs typeface="+mn-cs"/>
                        </a:rPr>
                        <a:t>95.4%</a:t>
                      </a: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algn="ctr" fontAlgn="b"/>
                      <a:r>
                        <a:rPr lang="en-US" sz="2000" u="none" strike="noStrike" kern="1200" dirty="0">
                          <a:solidFill>
                            <a:schemeClr val="tx2"/>
                          </a:solidFill>
                          <a:effectLst/>
                          <a:latin typeface="+mn-lt"/>
                          <a:ea typeface="+mn-ea"/>
                          <a:cs typeface="+mn-cs"/>
                        </a:rPr>
                        <a:t>88.2%</a:t>
                      </a:r>
                    </a:p>
                  </a:txBody>
                  <a:tcPr marL="5953" marR="5953" marT="5953" marB="0" anchor="ctr">
                    <a:lnB w="12700" cap="flat" cmpd="sng" algn="ctr">
                      <a:solidFill>
                        <a:schemeClr val="tx1"/>
                      </a:solidFill>
                      <a:prstDash val="solid"/>
                      <a:round/>
                      <a:headEnd type="none" w="med" len="med"/>
                      <a:tailEnd type="none" w="med" len="med"/>
                    </a:lnB>
                    <a:noFill/>
                  </a:tcPr>
                </a:tc>
                <a:tc>
                  <a:txBody>
                    <a:bodyPr/>
                    <a:lstStyle/>
                    <a:p>
                      <a:pPr marL="0" marR="0" lvl="0" indent="0" algn="ctr" defTabSz="851176" rtl="0" eaLnBrk="1" fontAlgn="b" latinLnBrk="0" hangingPunct="1">
                        <a:lnSpc>
                          <a:spcPct val="100000"/>
                        </a:lnSpc>
                        <a:spcBef>
                          <a:spcPts val="0"/>
                        </a:spcBef>
                        <a:spcAft>
                          <a:spcPts val="0"/>
                        </a:spcAft>
                        <a:buClrTx/>
                        <a:buSzTx/>
                        <a:buFontTx/>
                        <a:buNone/>
                        <a:tabLst/>
                        <a:defRPr/>
                      </a:pPr>
                      <a:r>
                        <a:rPr lang="en-US" sz="2000" u="none" strike="noStrike" kern="1200" dirty="0">
                          <a:solidFill>
                            <a:schemeClr val="tx2"/>
                          </a:solidFill>
                          <a:effectLst/>
                          <a:latin typeface="+mn-lt"/>
                          <a:ea typeface="+mn-ea"/>
                          <a:cs typeface="+mn-cs"/>
                        </a:rPr>
                        <a:t>69.9%</a:t>
                      </a:r>
                    </a:p>
                  </a:txBody>
                  <a:tcPr marL="5953" marR="5953" marT="5953" marB="0" anchor="ct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83770374"/>
                  </a:ext>
                </a:extLst>
              </a:tr>
            </a:tbl>
          </a:graphicData>
        </a:graphic>
      </p:graphicFrame>
    </p:spTree>
    <p:extLst>
      <p:ext uri="{BB962C8B-B14F-4D97-AF65-F5344CB8AC3E}">
        <p14:creationId xmlns:p14="http://schemas.microsoft.com/office/powerpoint/2010/main" val="2723493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ECFD1E4-CBBC-4A82-B2D8-279A94F08BC6}"/>
              </a:ext>
            </a:extLst>
          </p:cNvPr>
          <p:cNvSpPr>
            <a:spLocks noGrp="1"/>
          </p:cNvSpPr>
          <p:nvPr>
            <p:ph type="title"/>
          </p:nvPr>
        </p:nvSpPr>
        <p:spPr>
          <a:xfrm>
            <a:off x="1286933" y="609600"/>
            <a:ext cx="10197494" cy="1099457"/>
          </a:xfrm>
        </p:spPr>
        <p:txBody>
          <a:bodyPr>
            <a:normAutofit/>
          </a:bodyPr>
          <a:lstStyle/>
          <a:p>
            <a:r>
              <a:rPr lang="en-US" b="1" dirty="0"/>
              <a:t>Importance of Response Rate</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3136BFFC-F692-F6A9-7834-11D914BE7B70}"/>
              </a:ext>
            </a:extLst>
          </p:cNvPr>
          <p:cNvGraphicFramePr>
            <a:graphicFrameLocks noGrp="1"/>
          </p:cNvGraphicFramePr>
          <p:nvPr>
            <p:ph idx="1"/>
            <p:extLst>
              <p:ext uri="{D42A27DB-BD31-4B8C-83A1-F6EECF244321}">
                <p14:modId xmlns:p14="http://schemas.microsoft.com/office/powerpoint/2010/main" val="1132985884"/>
              </p:ext>
            </p:extLst>
          </p:nvPr>
        </p:nvGraphicFramePr>
        <p:xfrm>
          <a:off x="579361" y="1545770"/>
          <a:ext cx="10774440" cy="48441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7299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FBA57804-11C0-4D5C-B80B-D538DEFD2D6D}"/>
              </a:ext>
            </a:extLst>
          </p:cNvPr>
          <p:cNvSpPr>
            <a:spLocks noGrp="1"/>
          </p:cNvSpPr>
          <p:nvPr>
            <p:ph type="title"/>
          </p:nvPr>
        </p:nvSpPr>
        <p:spPr>
          <a:xfrm>
            <a:off x="643467" y="816638"/>
            <a:ext cx="3367359" cy="5224724"/>
          </a:xfrm>
        </p:spPr>
        <p:txBody>
          <a:bodyPr anchor="ctr">
            <a:normAutofit/>
          </a:bodyPr>
          <a:lstStyle/>
          <a:p>
            <a:r>
              <a:rPr lang="en-US" b="1" dirty="0"/>
              <a:t>Low Response Rate</a:t>
            </a:r>
          </a:p>
        </p:txBody>
      </p:sp>
      <p:sp>
        <p:nvSpPr>
          <p:cNvPr id="3" name="Content Placeholder 2">
            <a:extLst>
              <a:ext uri="{FF2B5EF4-FFF2-40B4-BE49-F238E27FC236}">
                <a16:creationId xmlns:a16="http://schemas.microsoft.com/office/drawing/2014/main" id="{E516E6B0-5326-4D2E-9054-D724D7869146}"/>
              </a:ext>
            </a:extLst>
          </p:cNvPr>
          <p:cNvSpPr>
            <a:spLocks noGrp="1"/>
          </p:cNvSpPr>
          <p:nvPr>
            <p:ph idx="1"/>
          </p:nvPr>
        </p:nvSpPr>
        <p:spPr>
          <a:xfrm>
            <a:off x="4654295" y="816638"/>
            <a:ext cx="4619706" cy="5224724"/>
          </a:xfrm>
        </p:spPr>
        <p:txBody>
          <a:bodyPr anchor="ctr">
            <a:normAutofit/>
          </a:bodyPr>
          <a:lstStyle/>
          <a:p>
            <a:r>
              <a:rPr lang="en-US" dirty="0"/>
              <a:t>A low response rate negatively affects buildings, CEPDs and the state by reducing the accuracy of the placement information used to evaluate CTE programs. </a:t>
            </a:r>
          </a:p>
          <a:p>
            <a:r>
              <a:rPr lang="en-US" dirty="0"/>
              <a:t>Institutions with response rates below </a:t>
            </a:r>
            <a:r>
              <a:rPr lang="en-US" b="1" dirty="0">
                <a:solidFill>
                  <a:srgbClr val="FF0000"/>
                </a:solidFill>
              </a:rPr>
              <a:t>80% </a:t>
            </a:r>
            <a:r>
              <a:rPr lang="en-US" dirty="0"/>
              <a:t>may be found to be in noncompliance during a TRAC onsite monitoring visit. </a:t>
            </a:r>
          </a:p>
          <a:p>
            <a:r>
              <a:rPr lang="en-US" dirty="0"/>
              <a:t>Districts with one or more buildings with response rates below </a:t>
            </a:r>
            <a:r>
              <a:rPr lang="en-US" b="1" dirty="0">
                <a:solidFill>
                  <a:srgbClr val="FF0000"/>
                </a:solidFill>
              </a:rPr>
              <a:t>50%</a:t>
            </a:r>
            <a:r>
              <a:rPr lang="en-US" dirty="0"/>
              <a:t> will be required to send a representative to a technical assistance workshop before next Follow-Up survey.</a:t>
            </a:r>
          </a:p>
        </p:txBody>
      </p:sp>
    </p:spTree>
    <p:extLst>
      <p:ext uri="{BB962C8B-B14F-4D97-AF65-F5344CB8AC3E}">
        <p14:creationId xmlns:p14="http://schemas.microsoft.com/office/powerpoint/2010/main" val="863674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7AC4C-119C-49E3-A0D3-99CB5C6A9A20}"/>
              </a:ext>
            </a:extLst>
          </p:cNvPr>
          <p:cNvSpPr>
            <a:spLocks noGrp="1"/>
          </p:cNvSpPr>
          <p:nvPr>
            <p:ph type="title"/>
          </p:nvPr>
        </p:nvSpPr>
        <p:spPr>
          <a:xfrm>
            <a:off x="1286933" y="609600"/>
            <a:ext cx="10197494" cy="1099457"/>
          </a:xfrm>
        </p:spPr>
        <p:txBody>
          <a:bodyPr>
            <a:normAutofit/>
          </a:bodyPr>
          <a:lstStyle/>
          <a:p>
            <a:r>
              <a:rPr lang="en-US" b="1" dirty="0"/>
              <a:t>Tips</a:t>
            </a:r>
          </a:p>
        </p:txBody>
      </p:sp>
      <p:sp>
        <p:nvSpPr>
          <p:cNvPr id="11" name="Isosceles Triangle 10">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12">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9DB93891-D45E-EF6F-1691-0D52A421FEA9}"/>
              </a:ext>
            </a:extLst>
          </p:cNvPr>
          <p:cNvGraphicFramePr>
            <a:graphicFrameLocks noGrp="1"/>
          </p:cNvGraphicFramePr>
          <p:nvPr>
            <p:ph idx="1"/>
            <p:extLst>
              <p:ext uri="{D42A27DB-BD31-4B8C-83A1-F6EECF244321}">
                <p14:modId xmlns:p14="http://schemas.microsoft.com/office/powerpoint/2010/main" val="3607213929"/>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1814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0B5F7E3B-C5F1-40E0-A491-558BAFBC11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241804" y="1460500"/>
            <a:ext cx="0" cy="3937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1E0AA8E-A408-471B-8D90-DBD75BC42119}"/>
              </a:ext>
            </a:extLst>
          </p:cNvPr>
          <p:cNvSpPr>
            <a:spLocks noGrp="1"/>
          </p:cNvSpPr>
          <p:nvPr>
            <p:ph type="title"/>
          </p:nvPr>
        </p:nvSpPr>
        <p:spPr>
          <a:xfrm>
            <a:off x="643467" y="816638"/>
            <a:ext cx="3367359" cy="5224724"/>
          </a:xfrm>
        </p:spPr>
        <p:txBody>
          <a:bodyPr anchor="ctr">
            <a:normAutofit/>
          </a:bodyPr>
          <a:lstStyle/>
          <a:p>
            <a:r>
              <a:rPr lang="en-US" dirty="0"/>
              <a:t>Proxy Rate</a:t>
            </a:r>
          </a:p>
        </p:txBody>
      </p:sp>
      <p:sp>
        <p:nvSpPr>
          <p:cNvPr id="4" name="Slide Number Placeholder 3">
            <a:extLst>
              <a:ext uri="{FF2B5EF4-FFF2-40B4-BE49-F238E27FC236}">
                <a16:creationId xmlns:a16="http://schemas.microsoft.com/office/drawing/2014/main" id="{070D8A06-3037-478E-AB4D-E2448AD0F129}"/>
              </a:ext>
            </a:extLst>
          </p:cNvPr>
          <p:cNvSpPr>
            <a:spLocks noGrp="1"/>
          </p:cNvSpPr>
          <p:nvPr>
            <p:ph type="sldNum" sz="quarter" idx="12"/>
          </p:nvPr>
        </p:nvSpPr>
        <p:spPr>
          <a:xfrm>
            <a:off x="8590663" y="6041362"/>
            <a:ext cx="683339" cy="365125"/>
          </a:xfrm>
        </p:spPr>
        <p:txBody>
          <a:bodyPr>
            <a:normAutofit/>
          </a:bodyPr>
          <a:lstStyle/>
          <a:p>
            <a:pPr>
              <a:spcAft>
                <a:spcPts val="600"/>
              </a:spcAft>
              <a:defRPr/>
            </a:pPr>
            <a:fld id="{7924BBC1-D32F-48D5-AAB2-D9B28734D487}" type="slidenum">
              <a:rPr lang="en-US" altLang="en-US" smtClean="0"/>
              <a:pPr>
                <a:spcAft>
                  <a:spcPts val="600"/>
                </a:spcAft>
                <a:defRPr/>
              </a:pPr>
              <a:t>7</a:t>
            </a:fld>
            <a:endParaRPr lang="en-US" altLang="en-US"/>
          </a:p>
        </p:txBody>
      </p:sp>
      <p:sp>
        <p:nvSpPr>
          <p:cNvPr id="3" name="Content Placeholder 2">
            <a:extLst>
              <a:ext uri="{FF2B5EF4-FFF2-40B4-BE49-F238E27FC236}">
                <a16:creationId xmlns:a16="http://schemas.microsoft.com/office/drawing/2014/main" id="{4A9C3F1A-B40F-40D7-B119-A1EFA71A2E13}"/>
              </a:ext>
            </a:extLst>
          </p:cNvPr>
          <p:cNvSpPr>
            <a:spLocks noGrp="1"/>
          </p:cNvSpPr>
          <p:nvPr>
            <p:ph idx="1"/>
          </p:nvPr>
        </p:nvSpPr>
        <p:spPr>
          <a:xfrm>
            <a:off x="4654295" y="816638"/>
            <a:ext cx="4619706" cy="5224724"/>
          </a:xfrm>
        </p:spPr>
        <p:txBody>
          <a:bodyPr anchor="ctr">
            <a:normAutofit/>
          </a:bodyPr>
          <a:lstStyle/>
          <a:p>
            <a:pPr marL="342900" marR="0" lvl="0" indent="-342900">
              <a:spcBef>
                <a:spcPts val="0"/>
              </a:spcBef>
              <a:spcAft>
                <a:spcPts val="0"/>
              </a:spcAft>
              <a:buFont typeface="Symbol" panose="05050102010706020507" pitchFamily="18" charset="2"/>
              <a:buChar char=""/>
            </a:pPr>
            <a:r>
              <a:rPr lang="en-US" dirty="0">
                <a:effectLst/>
                <a:ea typeface="DengXian" panose="02010600030101010101" pitchFamily="2" charset="-122"/>
                <a:cs typeface="Times New Roman" panose="02020603050405020304" pitchFamily="18" charset="0"/>
              </a:rPr>
              <a:t>Buildings with proxy rates higher than </a:t>
            </a:r>
            <a:r>
              <a:rPr lang="en-US" b="1" dirty="0">
                <a:solidFill>
                  <a:srgbClr val="FF0000"/>
                </a:solidFill>
                <a:effectLst/>
                <a:ea typeface="DengXian" panose="02010600030101010101" pitchFamily="2" charset="-122"/>
                <a:cs typeface="Times New Roman" panose="02020603050405020304" pitchFamily="18" charset="0"/>
              </a:rPr>
              <a:t>20%</a:t>
            </a:r>
            <a:r>
              <a:rPr lang="en-US" dirty="0">
                <a:effectLst/>
                <a:ea typeface="DengXian" panose="02010600030101010101" pitchFamily="2" charset="-122"/>
                <a:cs typeface="Times New Roman" panose="02020603050405020304" pitchFamily="18" charset="0"/>
              </a:rPr>
              <a:t> will be required to attend a follow-up training before the next follow up survey. This will be included in the follow-up protocol manual and these buildings will receive a letter indicating the requirement.</a:t>
            </a:r>
          </a:p>
          <a:p>
            <a:pPr marL="342900" marR="0" lvl="0" indent="-342900">
              <a:spcBef>
                <a:spcPts val="0"/>
              </a:spcBef>
              <a:spcAft>
                <a:spcPts val="0"/>
              </a:spcAft>
              <a:buFont typeface="Symbol" panose="05050102010706020507" pitchFamily="18" charset="2"/>
              <a:buChar char=""/>
            </a:pPr>
            <a:r>
              <a:rPr lang="en-US" dirty="0">
                <a:effectLst/>
                <a:ea typeface="DengXian" panose="02010600030101010101" pitchFamily="2" charset="-122"/>
                <a:cs typeface="Times New Roman" panose="02020603050405020304" pitchFamily="18" charset="0"/>
              </a:rPr>
              <a:t>The proxy rate requirement for the TRAC risk analysis and compliance finding will be reduced.</a:t>
            </a:r>
          </a:p>
          <a:p>
            <a:pPr marL="742950" marR="0" lvl="1" indent="-285750">
              <a:spcBef>
                <a:spcPts val="0"/>
              </a:spcBef>
              <a:spcAft>
                <a:spcPts val="0"/>
              </a:spcAft>
              <a:buFont typeface="Courier New" panose="02070309020205020404" pitchFamily="49" charset="0"/>
              <a:buChar char="o"/>
            </a:pPr>
            <a:r>
              <a:rPr lang="en-US" dirty="0">
                <a:effectLst/>
                <a:ea typeface="DengXian" panose="02010600030101010101" pitchFamily="2" charset="-122"/>
                <a:cs typeface="Times New Roman" panose="02020603050405020304" pitchFamily="18" charset="0"/>
              </a:rPr>
              <a:t>For TRAC risk analysis: Regions that have 1 or more buildings with a proxy rate greater than </a:t>
            </a:r>
            <a:r>
              <a:rPr lang="en-US" dirty="0">
                <a:solidFill>
                  <a:srgbClr val="FF0000"/>
                </a:solidFill>
                <a:effectLst/>
                <a:ea typeface="DengXian" panose="02010600030101010101" pitchFamily="2" charset="-122"/>
                <a:cs typeface="Times New Roman" panose="02020603050405020304" pitchFamily="18" charset="0"/>
              </a:rPr>
              <a:t>20% </a:t>
            </a:r>
            <a:r>
              <a:rPr lang="en-US" dirty="0">
                <a:effectLst/>
                <a:ea typeface="DengXian" panose="02010600030101010101" pitchFamily="2" charset="-122"/>
                <a:cs typeface="Times New Roman" panose="02020603050405020304" pitchFamily="18" charset="0"/>
              </a:rPr>
              <a:t>will be flagged on the risk analysis.</a:t>
            </a:r>
          </a:p>
          <a:p>
            <a:pPr marL="742950" marR="0" lvl="1" indent="-285750">
              <a:spcBef>
                <a:spcPts val="0"/>
              </a:spcBef>
              <a:spcAft>
                <a:spcPts val="800"/>
              </a:spcAft>
              <a:buFont typeface="Courier New" panose="02070309020205020404" pitchFamily="49" charset="0"/>
              <a:buChar char="o"/>
            </a:pPr>
            <a:r>
              <a:rPr lang="en-US" dirty="0">
                <a:effectLst/>
                <a:ea typeface="DengXian" panose="02010600030101010101" pitchFamily="2" charset="-122"/>
                <a:cs typeface="Times New Roman" panose="02020603050405020304" pitchFamily="18" charset="0"/>
              </a:rPr>
              <a:t>For TRAC onsite visit: Regions that have a regional proxy rate greater than </a:t>
            </a:r>
            <a:r>
              <a:rPr lang="en-US" dirty="0">
                <a:solidFill>
                  <a:srgbClr val="FF0000"/>
                </a:solidFill>
                <a:effectLst/>
                <a:ea typeface="DengXian" panose="02010600030101010101" pitchFamily="2" charset="-122"/>
                <a:cs typeface="Times New Roman" panose="02020603050405020304" pitchFamily="18" charset="0"/>
              </a:rPr>
              <a:t>20%</a:t>
            </a:r>
            <a:r>
              <a:rPr lang="en-US" dirty="0">
                <a:effectLst/>
                <a:ea typeface="DengXian" panose="02010600030101010101" pitchFamily="2" charset="-122"/>
                <a:cs typeface="Times New Roman" panose="02020603050405020304" pitchFamily="18" charset="0"/>
              </a:rPr>
              <a:t> will receive a finding of noncompliance and be required to prepare a compliance plan.</a:t>
            </a:r>
          </a:p>
        </p:txBody>
      </p:sp>
    </p:spTree>
    <p:extLst>
      <p:ext uri="{BB962C8B-B14F-4D97-AF65-F5344CB8AC3E}">
        <p14:creationId xmlns:p14="http://schemas.microsoft.com/office/powerpoint/2010/main" val="240161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3" name="Rectangle 1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Shape 28">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0D311B8-02B5-80BF-0BB3-A8BC319CB433}"/>
              </a:ext>
            </a:extLst>
          </p:cNvPr>
          <p:cNvSpPr>
            <a:spLocks noGrp="1"/>
          </p:cNvSpPr>
          <p:nvPr>
            <p:ph type="title"/>
          </p:nvPr>
        </p:nvSpPr>
        <p:spPr>
          <a:xfrm>
            <a:off x="7181724" y="335585"/>
            <a:ext cx="4512989" cy="2227730"/>
          </a:xfrm>
        </p:spPr>
        <p:txBody>
          <a:bodyPr vert="horz" lIns="91440" tIns="45720" rIns="91440" bIns="45720" rtlCol="0" anchor="ctr">
            <a:normAutofit/>
          </a:bodyPr>
          <a:lstStyle/>
          <a:p>
            <a:r>
              <a:rPr lang="en-US" dirty="0">
                <a:solidFill>
                  <a:srgbClr val="FFFFFF"/>
                </a:solidFill>
              </a:rPr>
              <a:t>Use of Follow-up Protocol Manual</a:t>
            </a:r>
          </a:p>
        </p:txBody>
      </p:sp>
      <p:pic>
        <p:nvPicPr>
          <p:cNvPr id="6" name="Picture 5">
            <a:extLst>
              <a:ext uri="{FF2B5EF4-FFF2-40B4-BE49-F238E27FC236}">
                <a16:creationId xmlns:a16="http://schemas.microsoft.com/office/drawing/2014/main" id="{9CD1F2FD-79A4-9045-DF33-3D8F6C69CCAD}"/>
              </a:ext>
            </a:extLst>
          </p:cNvPr>
          <p:cNvPicPr>
            <a:picLocks noChangeAspect="1"/>
          </p:cNvPicPr>
          <p:nvPr/>
        </p:nvPicPr>
        <p:blipFill rotWithShape="1">
          <a:blip r:embed="rId3"/>
          <a:srcRect t="1262" r="3" b="3"/>
          <a:stretch/>
        </p:blipFill>
        <p:spPr>
          <a:xfrm>
            <a:off x="497287" y="1088570"/>
            <a:ext cx="4407247" cy="4702629"/>
          </a:xfrm>
          <a:prstGeom prst="rect">
            <a:avLst/>
          </a:prstGeom>
        </p:spPr>
      </p:pic>
      <p:sp>
        <p:nvSpPr>
          <p:cNvPr id="3" name="Content Placeholder 2">
            <a:extLst>
              <a:ext uri="{FF2B5EF4-FFF2-40B4-BE49-F238E27FC236}">
                <a16:creationId xmlns:a16="http://schemas.microsoft.com/office/drawing/2014/main" id="{520257E4-4496-9F81-0EF9-AAA2A17390DE}"/>
              </a:ext>
            </a:extLst>
          </p:cNvPr>
          <p:cNvSpPr>
            <a:spLocks noGrp="1"/>
          </p:cNvSpPr>
          <p:nvPr>
            <p:ph idx="1"/>
          </p:nvPr>
        </p:nvSpPr>
        <p:spPr>
          <a:xfrm>
            <a:off x="7277687" y="4388611"/>
            <a:ext cx="4512988" cy="2227730"/>
          </a:xfrm>
        </p:spPr>
        <p:txBody>
          <a:bodyPr vert="horz" lIns="91440" tIns="45720" rIns="91440" bIns="45720" rtlCol="0" anchor="t">
            <a:normAutofit/>
          </a:bodyPr>
          <a:lstStyle/>
          <a:p>
            <a:r>
              <a:rPr lang="en-US" dirty="0">
                <a:solidFill>
                  <a:srgbClr val="FFFFFF"/>
                </a:solidFill>
              </a:rPr>
              <a:t>Response Rate &amp; Proxy Rate requirement</a:t>
            </a:r>
          </a:p>
          <a:p>
            <a:r>
              <a:rPr lang="en-US" dirty="0">
                <a:solidFill>
                  <a:srgbClr val="FFFFFF"/>
                </a:solidFill>
              </a:rPr>
              <a:t>Guidance on how to get survey items one by one</a:t>
            </a:r>
          </a:p>
          <a:p>
            <a:r>
              <a:rPr lang="en-US" dirty="0">
                <a:solidFill>
                  <a:srgbClr val="FFFFFF"/>
                </a:solidFill>
              </a:rPr>
              <a:t>Background and purpose of follow-up survey</a:t>
            </a:r>
          </a:p>
          <a:p>
            <a:endParaRPr lang="en-US" dirty="0">
              <a:solidFill>
                <a:srgbClr val="FFFFFF"/>
              </a:solidFill>
            </a:endParaRPr>
          </a:p>
          <a:p>
            <a:pPr marL="0" indent="0">
              <a:buNone/>
            </a:pPr>
            <a:endParaRPr lang="en-US" dirty="0">
              <a:solidFill>
                <a:srgbClr val="FFFFFF"/>
              </a:solidFill>
            </a:endParaRPr>
          </a:p>
        </p:txBody>
      </p:sp>
      <p:pic>
        <p:nvPicPr>
          <p:cNvPr id="5" name="Picture 4">
            <a:extLst>
              <a:ext uri="{FF2B5EF4-FFF2-40B4-BE49-F238E27FC236}">
                <a16:creationId xmlns:a16="http://schemas.microsoft.com/office/drawing/2014/main" id="{67939690-289D-939D-1343-340CA0DE8524}"/>
              </a:ext>
            </a:extLst>
          </p:cNvPr>
          <p:cNvPicPr>
            <a:picLocks noChangeAspect="1"/>
          </p:cNvPicPr>
          <p:nvPr/>
        </p:nvPicPr>
        <p:blipFill>
          <a:blip r:embed="rId4"/>
          <a:stretch>
            <a:fillRect/>
          </a:stretch>
        </p:blipFill>
        <p:spPr>
          <a:xfrm>
            <a:off x="8323479" y="2329729"/>
            <a:ext cx="1707430" cy="1707430"/>
          </a:xfrm>
          <a:prstGeom prst="rect">
            <a:avLst/>
          </a:prstGeom>
        </p:spPr>
      </p:pic>
    </p:spTree>
    <p:extLst>
      <p:ext uri="{BB962C8B-B14F-4D97-AF65-F5344CB8AC3E}">
        <p14:creationId xmlns:p14="http://schemas.microsoft.com/office/powerpoint/2010/main" val="280225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10D18-9D54-4BCB-BD44-7E09D9EB8D86}"/>
              </a:ext>
            </a:extLst>
          </p:cNvPr>
          <p:cNvSpPr>
            <a:spLocks noGrp="1"/>
          </p:cNvSpPr>
          <p:nvPr>
            <p:ph type="title"/>
          </p:nvPr>
        </p:nvSpPr>
        <p:spPr>
          <a:xfrm>
            <a:off x="677334" y="609600"/>
            <a:ext cx="8596668" cy="1320800"/>
          </a:xfrm>
        </p:spPr>
        <p:txBody>
          <a:bodyPr>
            <a:normAutofit/>
          </a:bodyPr>
          <a:lstStyle/>
          <a:p>
            <a:r>
              <a:rPr lang="en-US" b="1" dirty="0"/>
              <a:t>Contact Information</a:t>
            </a:r>
          </a:p>
        </p:txBody>
      </p:sp>
      <p:graphicFrame>
        <p:nvGraphicFramePr>
          <p:cNvPr id="5" name="Content Placeholder 2">
            <a:extLst>
              <a:ext uri="{FF2B5EF4-FFF2-40B4-BE49-F238E27FC236}">
                <a16:creationId xmlns:a16="http://schemas.microsoft.com/office/drawing/2014/main" id="{5F4FC1AF-54B6-606E-067A-AEEBCA4A1B7D}"/>
              </a:ext>
            </a:extLst>
          </p:cNvPr>
          <p:cNvGraphicFramePr>
            <a:graphicFrameLocks noGrp="1"/>
          </p:cNvGraphicFramePr>
          <p:nvPr>
            <p:ph idx="1"/>
            <p:extLst>
              <p:ext uri="{D42A27DB-BD31-4B8C-83A1-F6EECF244321}">
                <p14:modId xmlns:p14="http://schemas.microsoft.com/office/powerpoint/2010/main" val="3192803031"/>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7193051"/>
      </p:ext>
    </p:extLst>
  </p:cSld>
  <p:clrMapOvr>
    <a:masterClrMapping/>
  </p:clrMapOvr>
</p:sld>
</file>

<file path=ppt/theme/theme1.xml><?xml version="1.0" encoding="utf-8"?>
<a:theme xmlns:a="http://schemas.openxmlformats.org/drawingml/2006/main" name="Facet">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TotalTime>
  <Words>909</Words>
  <Application>Microsoft Office PowerPoint</Application>
  <PresentationFormat>Widescreen</PresentationFormat>
  <Paragraphs>77</Paragraphs>
  <Slides>9</Slides>
  <Notes>6</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9</vt:i4>
      </vt:variant>
    </vt:vector>
  </HeadingPairs>
  <TitlesOfParts>
    <vt:vector size="19" baseType="lpstr">
      <vt:lpstr>Arial</vt:lpstr>
      <vt:lpstr>Calibri</vt:lpstr>
      <vt:lpstr>Calibri Light</vt:lpstr>
      <vt:lpstr>Courier New</vt:lpstr>
      <vt:lpstr>Microsoft Sans Serif</vt:lpstr>
      <vt:lpstr>Symbol</vt:lpstr>
      <vt:lpstr>Trebuchet MS</vt:lpstr>
      <vt:lpstr>Verdana</vt:lpstr>
      <vt:lpstr>Wingdings 3</vt:lpstr>
      <vt:lpstr>Facet</vt:lpstr>
      <vt:lpstr>Follow-up Training 2023</vt:lpstr>
      <vt:lpstr>Main Purpose: To collect Perkins Core Performance Indicator — Post-program Placement (3S1)</vt:lpstr>
      <vt:lpstr>Post-Program Placement – 3S1</vt:lpstr>
      <vt:lpstr>Importance of Response Rate</vt:lpstr>
      <vt:lpstr>Low Response Rate</vt:lpstr>
      <vt:lpstr>Tips</vt:lpstr>
      <vt:lpstr>Proxy Rate</vt:lpstr>
      <vt:lpstr>Use of Follow-up Protocol Manual</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Martinez, Jackie (MDE)</dc:creator>
  <cp:lastModifiedBy>Dwanna McCreary</cp:lastModifiedBy>
  <cp:revision>7</cp:revision>
  <dcterms:created xsi:type="dcterms:W3CDTF">2019-04-11T14:08:24Z</dcterms:created>
  <dcterms:modified xsi:type="dcterms:W3CDTF">2023-10-11T15:31:34Z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fed65-62e7-46ea-af74-187e0c17143a_Enabled">
    <vt:lpwstr>true</vt:lpwstr>
  </property>
  <property fmtid="{D5CDD505-2E9C-101B-9397-08002B2CF9AE}" pid="3" name="MSIP_Label_3a2fed65-62e7-46ea-af74-187e0c17143a_SetDate">
    <vt:lpwstr>2021-10-01T19:07:52Z</vt:lpwstr>
  </property>
  <property fmtid="{D5CDD505-2E9C-101B-9397-08002B2CF9AE}" pid="4" name="MSIP_Label_3a2fed65-62e7-46ea-af74-187e0c17143a_Method">
    <vt:lpwstr>Privileged</vt:lpwstr>
  </property>
  <property fmtid="{D5CDD505-2E9C-101B-9397-08002B2CF9AE}" pid="5" name="MSIP_Label_3a2fed65-62e7-46ea-af74-187e0c17143a_Name">
    <vt:lpwstr>3a2fed65-62e7-46ea-af74-187e0c17143a</vt:lpwstr>
  </property>
  <property fmtid="{D5CDD505-2E9C-101B-9397-08002B2CF9AE}" pid="6" name="MSIP_Label_3a2fed65-62e7-46ea-af74-187e0c17143a_SiteId">
    <vt:lpwstr>d5fb7087-3777-42ad-966a-892ef47225d1</vt:lpwstr>
  </property>
  <property fmtid="{D5CDD505-2E9C-101B-9397-08002B2CF9AE}" pid="7" name="MSIP_Label_3a2fed65-62e7-46ea-af74-187e0c17143a_ActionId">
    <vt:lpwstr>32bfdbe3-93d8-4867-b466-37a2fd635ab1</vt:lpwstr>
  </property>
  <property fmtid="{D5CDD505-2E9C-101B-9397-08002B2CF9AE}" pid="8" name="MSIP_Label_3a2fed65-62e7-46ea-af74-187e0c17143a_ContentBits">
    <vt:lpwstr>0</vt:lpwstr>
  </property>
</Properties>
</file>